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62" r:id="rId3"/>
    <p:sldId id="279" r:id="rId4"/>
    <p:sldId id="264" r:id="rId5"/>
    <p:sldId id="265" r:id="rId6"/>
    <p:sldId id="267" r:id="rId7"/>
    <p:sldId id="268" r:id="rId8"/>
    <p:sldId id="270" r:id="rId9"/>
    <p:sldId id="271" r:id="rId10"/>
    <p:sldId id="273" r:id="rId11"/>
    <p:sldId id="274" r:id="rId12"/>
    <p:sldId id="278" r:id="rId13"/>
    <p:sldId id="276" r:id="rId14"/>
    <p:sldId id="27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DDFCFF"/>
    <a:srgbClr val="98F4FE"/>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57" d="100"/>
          <a:sy n="57" d="100"/>
        </p:scale>
        <p:origin x="-374" y="-91"/>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6BFF434-CEBE-4B14-804F-CE48FE6454CB}" type="datetimeFigureOut">
              <a:rPr lang="en-US" smtClean="0"/>
              <a:pPr/>
              <a:t>4/15/2017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 xmlns:p14="http://schemas.microsoft.com/office/powerpoint/2010/main" val="1104678134"/>
      </p:ext>
    </p:extLst>
  </p:cSld>
  <p:clrMapOvr>
    <a:masterClrMapping/>
  </p:clrMapOvr>
  <p:extLst>
    <p:ext uri="{DCECCB84-F9BA-43D5-87BE-67443E8EF086}">
      <p15:sldGuideLst xmlns=""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BFF434-CEBE-4B14-804F-CE48FE6454CB}" type="datetimeFigureOut">
              <a:rPr lang="en-US" smtClean="0"/>
              <a:pPr/>
              <a:t>4/15/2017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 xmlns:p14="http://schemas.microsoft.com/office/powerpoint/2010/main" val="1335499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BFF434-CEBE-4B14-804F-CE48FE6454CB}" type="datetimeFigureOut">
              <a:rPr lang="en-US" smtClean="0"/>
              <a:pPr/>
              <a:t>4/15/2017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 xmlns:p14="http://schemas.microsoft.com/office/powerpoint/2010/main" val="3184621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BFF434-CEBE-4B14-804F-CE48FE6454CB}" type="datetimeFigureOut">
              <a:rPr lang="en-US" smtClean="0"/>
              <a:pPr/>
              <a:t>4/15/2017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 xmlns:p14="http://schemas.microsoft.com/office/powerpoint/2010/main" val="2821155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6BFF434-CEBE-4B14-804F-CE48FE6454CB}" type="datetimeFigureOut">
              <a:rPr lang="en-US" smtClean="0"/>
              <a:pPr/>
              <a:t>4/15/2017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 xmlns:p14="http://schemas.microsoft.com/office/powerpoint/2010/main" val="3447869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6BFF434-CEBE-4B14-804F-CE48FE6454CB}" type="datetimeFigureOut">
              <a:rPr lang="en-US" smtClean="0"/>
              <a:pPr/>
              <a:t>4/15/2017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 xmlns:p14="http://schemas.microsoft.com/office/powerpoint/2010/main" val="3145100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6BFF434-CEBE-4B14-804F-CE48FE6454CB}" type="datetimeFigureOut">
              <a:rPr lang="en-US" smtClean="0"/>
              <a:pPr/>
              <a:t>4/15/2017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 xmlns:p14="http://schemas.microsoft.com/office/powerpoint/2010/main" val="1649613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BFF434-CEBE-4B14-804F-CE48FE6454CB}" type="datetimeFigureOut">
              <a:rPr lang="en-US" smtClean="0"/>
              <a:pPr/>
              <a:t>4/15/2017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 xmlns:p14="http://schemas.microsoft.com/office/powerpoint/2010/main" val="3564122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BFF434-CEBE-4B14-804F-CE48FE6454CB}" type="datetimeFigureOut">
              <a:rPr lang="en-US" smtClean="0"/>
              <a:pPr/>
              <a:t>4/15/2017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 xmlns:p14="http://schemas.microsoft.com/office/powerpoint/2010/main" val="1430808199"/>
      </p:ext>
    </p:extLst>
  </p:cSld>
  <p:clrMapOvr>
    <a:masterClrMapping/>
  </p:clrMapOvr>
  <p:extLst>
    <p:ext uri="{DCECCB84-F9BA-43D5-87BE-67443E8EF086}">
      <p15:sldGuideLst xmlns=""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6BFF434-CEBE-4B14-804F-CE48FE6454CB}" type="datetimeFigureOut">
              <a:rPr lang="en-US" smtClean="0"/>
              <a:pPr/>
              <a:t>4/15/2017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 xmlns:p14="http://schemas.microsoft.com/office/powerpoint/2010/main" val="2336084140"/>
      </p:ext>
    </p:extLst>
  </p:cSld>
  <p:clrMapOvr>
    <a:masterClrMapping/>
  </p:clrMapOvr>
  <p:extLst>
    <p:ext uri="{DCECCB84-F9BA-43D5-87BE-67443E8EF086}">
      <p15:sldGuideLst xmlns=""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6BFF434-CEBE-4B14-804F-CE48FE6454CB}" type="datetimeFigureOut">
              <a:rPr lang="en-US" smtClean="0"/>
              <a:pPr/>
              <a:t>4/15/2017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 xmlns:p14="http://schemas.microsoft.com/office/powerpoint/2010/main" val="2479341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BFF434-CEBE-4B14-804F-CE48FE6454CB}" type="datetimeFigureOut">
              <a:rPr lang="en-US" smtClean="0"/>
              <a:pPr/>
              <a:t>4/15/2017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5D3E37-6FA1-4A7A-80A7-BE7E7857FF8E}" type="slidenum">
              <a:rPr lang="en-US" smtClean="0"/>
              <a:pPr/>
              <a:t>‹#›</a:t>
            </a:fld>
            <a:endParaRPr lang="en-US"/>
          </a:p>
        </p:txBody>
      </p:sp>
    </p:spTree>
    <p:extLst>
      <p:ext uri="{BB962C8B-B14F-4D97-AF65-F5344CB8AC3E}">
        <p14:creationId xmlns="" xmlns:p14="http://schemas.microsoft.com/office/powerpoint/2010/main" val="960846888"/>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4" name="TextBox 3"/>
          <p:cNvSpPr txBox="1"/>
          <p:nvPr/>
        </p:nvSpPr>
        <p:spPr>
          <a:xfrm>
            <a:off x="159657" y="435428"/>
            <a:ext cx="11872686" cy="707886"/>
          </a:xfrm>
          <a:prstGeom prst="rect">
            <a:avLst/>
          </a:prstGeom>
          <a:noFill/>
        </p:spPr>
        <p:txBody>
          <a:bodyPr wrap="square" rtlCol="0">
            <a:spAutoFit/>
          </a:bodyPr>
          <a:lstStyle/>
          <a:p>
            <a:pPr algn="ctr"/>
            <a:r>
              <a:rPr lang="en-US" sz="4000" dirty="0" smtClean="0">
                <a:solidFill>
                  <a:srgbClr val="0000CC"/>
                </a:solidFill>
                <a:latin typeface="Times New Roman" panose="02020603050405020304" pitchFamily="18" charset="0"/>
                <a:cs typeface="Times New Roman" panose="02020603050405020304" pitchFamily="18" charset="0"/>
              </a:rPr>
              <a:t>Accepting Diversity : Creating an Inclusive Classroom</a:t>
            </a:r>
            <a:endParaRPr lang="en-US" sz="4000" dirty="0">
              <a:solidFill>
                <a:srgbClr val="0000CC"/>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5892799" y="4559757"/>
            <a:ext cx="5856515" cy="1938992"/>
          </a:xfrm>
          <a:prstGeom prst="rect">
            <a:avLst/>
          </a:prstGeom>
          <a:noFill/>
        </p:spPr>
        <p:txBody>
          <a:bodyPr wrap="square" rtlCol="0">
            <a:spAutoFit/>
          </a:bodyPr>
          <a:lstStyle/>
          <a:p>
            <a:pPr algn="ctr">
              <a:lnSpc>
                <a:spcPct val="150000"/>
              </a:lnSpc>
            </a:pPr>
            <a:r>
              <a:rPr lang="en-US" sz="2000" dirty="0" smtClean="0">
                <a:solidFill>
                  <a:srgbClr val="0000CC"/>
                </a:solidFill>
                <a:latin typeface="Arial Rounded MT Bold" panose="020F0704030504030204" pitchFamily="34" charset="0"/>
              </a:rPr>
              <a:t>Dr. </a:t>
            </a:r>
            <a:r>
              <a:rPr lang="en-US" sz="2000" dirty="0" err="1" smtClean="0">
                <a:solidFill>
                  <a:srgbClr val="0000CC"/>
                </a:solidFill>
                <a:latin typeface="Arial Rounded MT Bold" panose="020F0704030504030204" pitchFamily="34" charset="0"/>
              </a:rPr>
              <a:t>Gowramma</a:t>
            </a:r>
            <a:r>
              <a:rPr lang="en-US" sz="2000" dirty="0" smtClean="0">
                <a:solidFill>
                  <a:srgbClr val="0000CC"/>
                </a:solidFill>
                <a:latin typeface="Arial Rounded MT Bold" panose="020F0704030504030204" pitchFamily="34" charset="0"/>
              </a:rPr>
              <a:t> I. P.</a:t>
            </a:r>
          </a:p>
          <a:p>
            <a:pPr algn="ctr">
              <a:lnSpc>
                <a:spcPct val="150000"/>
              </a:lnSpc>
            </a:pPr>
            <a:r>
              <a:rPr lang="en-US" sz="2000" dirty="0" smtClean="0">
                <a:solidFill>
                  <a:srgbClr val="0000CC"/>
                </a:solidFill>
                <a:latin typeface="Arial Rounded MT Bold" panose="020F0704030504030204" pitchFamily="34" charset="0"/>
              </a:rPr>
              <a:t>Associate Professor</a:t>
            </a:r>
          </a:p>
          <a:p>
            <a:pPr algn="ctr">
              <a:lnSpc>
                <a:spcPct val="150000"/>
              </a:lnSpc>
            </a:pPr>
            <a:r>
              <a:rPr lang="en-US" sz="2000" dirty="0" smtClean="0">
                <a:solidFill>
                  <a:srgbClr val="0000CC"/>
                </a:solidFill>
                <a:latin typeface="Arial Rounded MT Bold" panose="020F0704030504030204" pitchFamily="34" charset="0"/>
              </a:rPr>
              <a:t>Department of Education</a:t>
            </a:r>
          </a:p>
          <a:p>
            <a:pPr algn="ctr">
              <a:lnSpc>
                <a:spcPct val="150000"/>
              </a:lnSpc>
            </a:pPr>
            <a:r>
              <a:rPr lang="en-US" sz="2000" dirty="0" smtClean="0">
                <a:solidFill>
                  <a:srgbClr val="0000CC"/>
                </a:solidFill>
                <a:latin typeface="Arial Rounded MT Bold" panose="020F0704030504030204" pitchFamily="34" charset="0"/>
              </a:rPr>
              <a:t>Regional Institute of Education, Bhubaneswar</a:t>
            </a:r>
            <a:endParaRPr lang="en-US" sz="2000" dirty="0">
              <a:solidFill>
                <a:srgbClr val="0000CC"/>
              </a:solidFill>
              <a:latin typeface="Arial Rounded MT Bold" panose="020F0704030504030204" pitchFamily="34" charset="0"/>
            </a:endParaRPr>
          </a:p>
        </p:txBody>
      </p:sp>
      <p:pic>
        <p:nvPicPr>
          <p:cNvPr id="7" name="Picture 6"/>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757430" y="4844954"/>
            <a:ext cx="1135370" cy="1653796"/>
          </a:xfrm>
          <a:prstGeom prst="rect">
            <a:avLst/>
          </a:prstGeom>
        </p:spPr>
      </p:pic>
    </p:spTree>
    <p:extLst>
      <p:ext uri="{BB962C8B-B14F-4D97-AF65-F5344CB8AC3E}">
        <p14:creationId xmlns="" xmlns:p14="http://schemas.microsoft.com/office/powerpoint/2010/main" val="287567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5" name="TextBox 4"/>
          <p:cNvSpPr txBox="1"/>
          <p:nvPr/>
        </p:nvSpPr>
        <p:spPr>
          <a:xfrm>
            <a:off x="300251" y="258588"/>
            <a:ext cx="11532358" cy="630942"/>
          </a:xfrm>
          <a:prstGeom prst="rect">
            <a:avLst/>
          </a:prstGeom>
          <a:noFill/>
        </p:spPr>
        <p:txBody>
          <a:bodyPr wrap="square" rtlCol="0">
            <a:spAutoFit/>
          </a:bodyPr>
          <a:lstStyle/>
          <a:p>
            <a:r>
              <a:rPr lang="en-US" sz="3500" dirty="0">
                <a:solidFill>
                  <a:srgbClr val="0000CC"/>
                </a:solidFill>
                <a:latin typeface="Bernard MT Condensed" panose="02050806060905020404" pitchFamily="18" charset="0"/>
              </a:rPr>
              <a:t>Impact of the practice </a:t>
            </a:r>
          </a:p>
        </p:txBody>
      </p:sp>
      <p:sp>
        <p:nvSpPr>
          <p:cNvPr id="6" name="TextBox 5"/>
          <p:cNvSpPr txBox="1"/>
          <p:nvPr/>
        </p:nvSpPr>
        <p:spPr>
          <a:xfrm>
            <a:off x="136478" y="889530"/>
            <a:ext cx="11696131" cy="3785652"/>
          </a:xfrm>
          <a:prstGeom prst="rect">
            <a:avLst/>
          </a:prstGeom>
          <a:noFill/>
        </p:spPr>
        <p:txBody>
          <a:bodyPr wrap="square" rtlCol="0">
            <a:spAutoFit/>
          </a:bodyPr>
          <a:lstStyle/>
          <a:p>
            <a:pPr marL="342900" indent="-34290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Students were provided an opportunity </a:t>
            </a:r>
            <a:r>
              <a:rPr lang="en-US" sz="2000" dirty="0">
                <a:latin typeface="Times New Roman" panose="02020603050405020304" pitchFamily="18" charset="0"/>
                <a:cs typeface="Times New Roman" panose="02020603050405020304" pitchFamily="18" charset="0"/>
              </a:rPr>
              <a:t>to </a:t>
            </a:r>
            <a:r>
              <a:rPr lang="en-US" sz="2000" dirty="0" smtClean="0">
                <a:latin typeface="Times New Roman" panose="02020603050405020304" pitchFamily="18" charset="0"/>
                <a:cs typeface="Times New Roman" panose="02020603050405020304" pitchFamily="18" charset="0"/>
              </a:rPr>
              <a:t>generate </a:t>
            </a:r>
            <a:r>
              <a:rPr lang="en-US" sz="2000" dirty="0">
                <a:latin typeface="Times New Roman" panose="02020603050405020304" pitchFamily="18" charset="0"/>
                <a:cs typeface="Times New Roman" panose="02020603050405020304" pitchFamily="18" charset="0"/>
              </a:rPr>
              <a:t>knowledge in the situation they are </a:t>
            </a:r>
            <a:r>
              <a:rPr lang="en-US" sz="2000" dirty="0" smtClean="0">
                <a:latin typeface="Times New Roman" panose="02020603050405020304" pitchFamily="18" charset="0"/>
                <a:cs typeface="Times New Roman" panose="02020603050405020304" pitchFamily="18" charset="0"/>
              </a:rPr>
              <a:t>placed and it was done </a:t>
            </a:r>
            <a:r>
              <a:rPr lang="en-US" sz="2000" dirty="0" err="1" smtClean="0">
                <a:latin typeface="Times New Roman" panose="02020603050405020304" pitchFamily="18" charset="0"/>
                <a:cs typeface="Times New Roman" panose="02020603050405020304" pitchFamily="18" charset="0"/>
              </a:rPr>
              <a:t>sucessfully</a:t>
            </a:r>
            <a:r>
              <a:rPr lang="en-US" sz="2000" dirty="0" smtClean="0">
                <a:latin typeface="Times New Roman" panose="02020603050405020304" pitchFamily="18" charset="0"/>
                <a:cs typeface="Times New Roman" panose="02020603050405020304" pitchFamily="18" charset="0"/>
              </a:rPr>
              <a:t>.</a:t>
            </a:r>
            <a:endParaRPr lang="en-US" sz="2000" dirty="0" smtClean="0">
              <a:latin typeface="Times New Roman" panose="02020603050405020304" pitchFamily="18" charset="0"/>
              <a:cs typeface="Times New Roman" panose="02020603050405020304" pitchFamily="18" charset="0"/>
            </a:endParaRPr>
          </a:p>
          <a:p>
            <a:pPr marL="342900" indent="-34290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Students started </a:t>
            </a:r>
            <a:r>
              <a:rPr lang="en-US" sz="2000" dirty="0">
                <a:latin typeface="Times New Roman" panose="02020603050405020304" pitchFamily="18" charset="0"/>
                <a:cs typeface="Times New Roman" panose="02020603050405020304" pitchFamily="18" charset="0"/>
              </a:rPr>
              <a:t>interacting, observing and discussing with the group in the lines of the task at hand they developed interest and started reading to strengthen their reflection and also to continue the thought to come out with ideas that could be better in the similar </a:t>
            </a:r>
            <a:r>
              <a:rPr lang="en-US" sz="2000" dirty="0" smtClean="0">
                <a:latin typeface="Times New Roman" panose="02020603050405020304" pitchFamily="18" charset="0"/>
                <a:cs typeface="Times New Roman" panose="02020603050405020304" pitchFamily="18" charset="0"/>
              </a:rPr>
              <a:t>situation</a:t>
            </a:r>
          </a:p>
          <a:p>
            <a:pPr marL="342900" indent="-34290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Students expressed their desire to continue this in the 3</a:t>
            </a:r>
            <a:r>
              <a:rPr lang="en-US" sz="2000" baseline="30000" dirty="0" smtClean="0">
                <a:latin typeface="Times New Roman" panose="02020603050405020304" pitchFamily="18" charset="0"/>
                <a:cs typeface="Times New Roman" panose="02020603050405020304" pitchFamily="18" charset="0"/>
              </a:rPr>
              <a:t>rd</a:t>
            </a:r>
            <a:r>
              <a:rPr lang="en-US" sz="2000" dirty="0" smtClean="0">
                <a:latin typeface="Times New Roman" panose="02020603050405020304" pitchFamily="18" charset="0"/>
                <a:cs typeface="Times New Roman" panose="02020603050405020304" pitchFamily="18" charset="0"/>
              </a:rPr>
              <a:t> semester during the </a:t>
            </a:r>
            <a:r>
              <a:rPr lang="en-US" sz="2000" dirty="0" smtClean="0">
                <a:latin typeface="Times New Roman" panose="02020603050405020304" pitchFamily="18" charset="0"/>
                <a:cs typeface="Times New Roman" panose="02020603050405020304" pitchFamily="18" charset="0"/>
              </a:rPr>
              <a:t>internship.</a:t>
            </a:r>
          </a:p>
          <a:p>
            <a:pPr marL="342900" indent="-34290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Most students requested for more time for presentation in the form of power point and video, a clear sign of their confidence to speak their experience.</a:t>
            </a: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005983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5" name="TextBox 4"/>
          <p:cNvSpPr txBox="1"/>
          <p:nvPr/>
        </p:nvSpPr>
        <p:spPr>
          <a:xfrm>
            <a:off x="300251" y="0"/>
            <a:ext cx="11532358" cy="630942"/>
          </a:xfrm>
          <a:prstGeom prst="rect">
            <a:avLst/>
          </a:prstGeom>
          <a:noFill/>
        </p:spPr>
        <p:txBody>
          <a:bodyPr wrap="square" rtlCol="0">
            <a:spAutoFit/>
          </a:bodyPr>
          <a:lstStyle/>
          <a:p>
            <a:r>
              <a:rPr lang="en-US" sz="3500" dirty="0">
                <a:solidFill>
                  <a:srgbClr val="0000CC"/>
                </a:solidFill>
                <a:latin typeface="Bernard MT Condensed" panose="02050806060905020404" pitchFamily="18" charset="0"/>
              </a:rPr>
              <a:t>Innovation</a:t>
            </a:r>
          </a:p>
        </p:txBody>
      </p:sp>
      <p:sp>
        <p:nvSpPr>
          <p:cNvPr id="6" name="TextBox 5"/>
          <p:cNvSpPr txBox="1"/>
          <p:nvPr/>
        </p:nvSpPr>
        <p:spPr>
          <a:xfrm>
            <a:off x="136478" y="658906"/>
            <a:ext cx="11696131" cy="3323987"/>
          </a:xfrm>
          <a:prstGeom prst="rect">
            <a:avLst/>
          </a:prstGeom>
          <a:noFill/>
        </p:spPr>
        <p:txBody>
          <a:bodyPr wrap="square" rtlCol="0">
            <a:spAutoFit/>
          </a:bodyPr>
          <a:lstStyle/>
          <a:p>
            <a:pPr marL="342900" indent="-342900">
              <a:lnSpc>
                <a:spcPct val="150000"/>
              </a:lnSpc>
              <a:buSzPct val="12500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Novelty</a:t>
            </a:r>
            <a:r>
              <a:rPr lang="en-US" sz="2000" dirty="0" smtClean="0">
                <a:latin typeface="Times New Roman" panose="02020603050405020304" pitchFamily="18" charset="0"/>
                <a:cs typeface="Times New Roman" panose="02020603050405020304" pitchFamily="18" charset="0"/>
              </a:rPr>
              <a:t> - moving away from the twin devil of pedagogy - lecture and reading from book for exam</a:t>
            </a:r>
          </a:p>
          <a:p>
            <a:pPr marL="342900" indent="-342900">
              <a:lnSpc>
                <a:spcPct val="150000"/>
              </a:lnSpc>
              <a:buSzPct val="12500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Possibility of replication </a:t>
            </a:r>
            <a:r>
              <a:rPr lang="en-US" sz="2000" dirty="0" smtClean="0">
                <a:latin typeface="Times New Roman" panose="02020603050405020304" pitchFamily="18" charset="0"/>
                <a:cs typeface="Times New Roman" panose="02020603050405020304" pitchFamily="18" charset="0"/>
              </a:rPr>
              <a:t>- can be done by every teacher educator for the respective course taught</a:t>
            </a:r>
          </a:p>
          <a:p>
            <a:pPr marL="342900" indent="-342900">
              <a:lnSpc>
                <a:spcPct val="150000"/>
              </a:lnSpc>
              <a:buSzPct val="12500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Cost effectiveness</a:t>
            </a:r>
            <a:r>
              <a:rPr lang="en-US" sz="2000" dirty="0" smtClean="0">
                <a:latin typeface="Times New Roman" panose="02020603050405020304" pitchFamily="18" charset="0"/>
                <a:cs typeface="Times New Roman" panose="02020603050405020304" pitchFamily="18" charset="0"/>
              </a:rPr>
              <a:t> - does not involve any additional expense as it is merged with the multicultural placement</a:t>
            </a:r>
          </a:p>
          <a:p>
            <a:pPr marL="342900" indent="-342900">
              <a:lnSpc>
                <a:spcPct val="150000"/>
              </a:lnSpc>
              <a:buSzPct val="125000"/>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Usefulness</a:t>
            </a:r>
            <a:r>
              <a:rPr lang="en-US" sz="2000" dirty="0" smtClean="0">
                <a:latin typeface="Times New Roman" panose="02020603050405020304" pitchFamily="18" charset="0"/>
                <a:cs typeface="Times New Roman" panose="02020603050405020304" pitchFamily="18" charset="0"/>
              </a:rPr>
              <a:t> - </a:t>
            </a:r>
            <a:r>
              <a:rPr lang="en-US" sz="2000" dirty="0" smtClean="0">
                <a:latin typeface="Times New Roman" panose="02020603050405020304" pitchFamily="18" charset="0"/>
                <a:cs typeface="Times New Roman" panose="02020603050405020304" pitchFamily="18" charset="0"/>
              </a:rPr>
              <a:t>students’ excitement was evident in their discussion, and in feedback collected most of them have  </a:t>
            </a:r>
            <a:r>
              <a:rPr lang="en-US" sz="2000" dirty="0" smtClean="0">
                <a:latin typeface="Times New Roman" panose="02020603050405020304" pitchFamily="18" charset="0"/>
                <a:cs typeface="Times New Roman" panose="02020603050405020304" pitchFamily="18" charset="0"/>
              </a:rPr>
              <a:t>expressed their happiness of learning, suggested to continue in the 3</a:t>
            </a:r>
            <a:r>
              <a:rPr lang="en-US" sz="2000" baseline="30000" dirty="0" smtClean="0">
                <a:latin typeface="Times New Roman" panose="02020603050405020304" pitchFamily="18" charset="0"/>
                <a:cs typeface="Times New Roman" panose="02020603050405020304" pitchFamily="18" charset="0"/>
              </a:rPr>
              <a:t>rd</a:t>
            </a:r>
            <a:r>
              <a:rPr lang="en-US" sz="2000" dirty="0" smtClean="0">
                <a:latin typeface="Times New Roman" panose="02020603050405020304" pitchFamily="18" charset="0"/>
                <a:cs typeface="Times New Roman" panose="02020603050405020304" pitchFamily="18" charset="0"/>
              </a:rPr>
              <a:t> semester during </a:t>
            </a:r>
            <a:r>
              <a:rPr lang="en-US" sz="2000" dirty="0" smtClean="0">
                <a:latin typeface="Times New Roman" panose="02020603050405020304" pitchFamily="18" charset="0"/>
                <a:cs typeface="Times New Roman" panose="02020603050405020304" pitchFamily="18" charset="0"/>
              </a:rPr>
              <a:t>internship- the try out.  We have decided to design lesson plans to cater to the diversity and try out in classroom during internship. </a:t>
            </a: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777646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0251" y="161364"/>
            <a:ext cx="11532358" cy="630942"/>
          </a:xfrm>
          <a:prstGeom prst="rect">
            <a:avLst/>
          </a:prstGeom>
          <a:noFill/>
        </p:spPr>
        <p:txBody>
          <a:bodyPr wrap="square" rtlCol="0">
            <a:spAutoFit/>
          </a:bodyPr>
          <a:lstStyle/>
          <a:p>
            <a:r>
              <a:rPr lang="en-US" sz="3500" dirty="0" smtClean="0">
                <a:solidFill>
                  <a:srgbClr val="0000CC"/>
                </a:solidFill>
                <a:latin typeface="Bernard MT Condensed" panose="02050806060905020404" pitchFamily="18" charset="0"/>
              </a:rPr>
              <a:t>Innovation - how exactly it worked</a:t>
            </a:r>
            <a:endParaRPr lang="en-US" sz="3500" dirty="0">
              <a:solidFill>
                <a:srgbClr val="0000CC"/>
              </a:solidFill>
              <a:latin typeface="Bernard MT Condensed" panose="02050806060905020404" pitchFamily="18" charset="0"/>
            </a:endParaRPr>
          </a:p>
        </p:txBody>
      </p:sp>
      <p:sp>
        <p:nvSpPr>
          <p:cNvPr id="6" name="TextBox 5"/>
          <p:cNvSpPr txBox="1"/>
          <p:nvPr/>
        </p:nvSpPr>
        <p:spPr>
          <a:xfrm>
            <a:off x="136478" y="1129552"/>
            <a:ext cx="11696131" cy="3785652"/>
          </a:xfrm>
          <a:prstGeom prst="rect">
            <a:avLst/>
          </a:prstGeom>
          <a:noFill/>
        </p:spPr>
        <p:txBody>
          <a:bodyPr wrap="square" rtlCol="0">
            <a:spAutoFit/>
          </a:bodyPr>
          <a:lstStyle/>
          <a:p>
            <a:pPr marL="342900" indent="-34290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Professionalism in teaching should extend beyond the core knowledge and skills to address the social aspects and consequences of educational practices (Grant &amp; </a:t>
            </a:r>
            <a:r>
              <a:rPr lang="en-US" sz="2000" dirty="0" err="1" smtClean="0">
                <a:latin typeface="Times New Roman" panose="02020603050405020304" pitchFamily="18" charset="0"/>
                <a:cs typeface="Times New Roman" panose="02020603050405020304" pitchFamily="18" charset="0"/>
              </a:rPr>
              <a:t>Agosto</a:t>
            </a:r>
            <a:r>
              <a:rPr lang="en-US" sz="2000" dirty="0" smtClean="0">
                <a:latin typeface="Times New Roman" panose="02020603050405020304" pitchFamily="18" charset="0"/>
                <a:cs typeface="Times New Roman" panose="02020603050405020304" pitchFamily="18" charset="0"/>
              </a:rPr>
              <a:t>, 2008).</a:t>
            </a:r>
          </a:p>
          <a:p>
            <a:pPr marL="342900" indent="-34290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This effort was to integrate the perspectives such as critical theory into the teacher preparation </a:t>
            </a:r>
            <a:r>
              <a:rPr lang="en-US" sz="2000" dirty="0" err="1" smtClean="0">
                <a:latin typeface="Times New Roman" panose="02020603050405020304" pitchFamily="18" charset="0"/>
                <a:cs typeface="Times New Roman" panose="02020603050405020304" pitchFamily="18" charset="0"/>
              </a:rPr>
              <a:t>programme</a:t>
            </a:r>
            <a:r>
              <a:rPr lang="en-US" sz="2000" dirty="0" smtClean="0">
                <a:latin typeface="Times New Roman" panose="02020603050405020304" pitchFamily="18" charset="0"/>
                <a:cs typeface="Times New Roman" panose="02020603050405020304" pitchFamily="18" charset="0"/>
              </a:rPr>
              <a:t> to frame discussion around practice.</a:t>
            </a:r>
          </a:p>
          <a:p>
            <a:pPr marL="342900" indent="-34290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Society reflecting into the school was targeted by piercing through the eyes of a prospective teacher to build professionalism among them for the successful practice of inclusive education in the future</a:t>
            </a:r>
          </a:p>
          <a:p>
            <a:pPr marL="342900" indent="-34290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The major intention of taking up this innovation was to </a:t>
            </a:r>
            <a:r>
              <a:rPr lang="en-US" sz="2000" dirty="0" err="1" smtClean="0">
                <a:latin typeface="Times New Roman" panose="02020603050405020304" pitchFamily="18" charset="0"/>
                <a:cs typeface="Times New Roman" panose="02020603050405020304" pitchFamily="18" charset="0"/>
              </a:rPr>
              <a:t>emphasise</a:t>
            </a:r>
            <a:r>
              <a:rPr lang="en-US" sz="2000" dirty="0" smtClean="0">
                <a:latin typeface="Times New Roman" panose="02020603050405020304" pitchFamily="18" charset="0"/>
                <a:cs typeface="Times New Roman" panose="02020603050405020304" pitchFamily="18" charset="0"/>
              </a:rPr>
              <a:t> professional and ethical responsibility within a framework of social justice into teacher preparation, not just imparting knowledge and skill</a:t>
            </a:r>
          </a:p>
        </p:txBody>
      </p:sp>
    </p:spTree>
    <p:extLst>
      <p:ext uri="{BB962C8B-B14F-4D97-AF65-F5344CB8AC3E}">
        <p14:creationId xmlns="" xmlns:p14="http://schemas.microsoft.com/office/powerpoint/2010/main" val="777646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5" name="TextBox 4"/>
          <p:cNvSpPr txBox="1"/>
          <p:nvPr/>
        </p:nvSpPr>
        <p:spPr>
          <a:xfrm>
            <a:off x="300251" y="258588"/>
            <a:ext cx="11532358" cy="630942"/>
          </a:xfrm>
          <a:prstGeom prst="rect">
            <a:avLst/>
          </a:prstGeom>
          <a:noFill/>
        </p:spPr>
        <p:txBody>
          <a:bodyPr wrap="square" rtlCol="0">
            <a:spAutoFit/>
          </a:bodyPr>
          <a:lstStyle/>
          <a:p>
            <a:r>
              <a:rPr lang="en-US" sz="3500" dirty="0">
                <a:solidFill>
                  <a:srgbClr val="0000CC"/>
                </a:solidFill>
                <a:latin typeface="Bernard MT Condensed" panose="02050806060905020404" pitchFamily="18" charset="0"/>
              </a:rPr>
              <a:t>The representation of the innovation</a:t>
            </a:r>
          </a:p>
        </p:txBody>
      </p:sp>
      <p:pic>
        <p:nvPicPr>
          <p:cNvPr id="4" name="Picture 3" descr="C:\Users\gauta\Desktop\Picture1.jpg"/>
          <p:cNvPicPr/>
          <p:nvPr/>
        </p:nvPicPr>
        <p:blipFill rotWithShape="1">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t="23093" b="26468"/>
          <a:stretch/>
        </p:blipFill>
        <p:spPr bwMode="auto">
          <a:xfrm>
            <a:off x="300251" y="1202349"/>
            <a:ext cx="11532358" cy="4259986"/>
          </a:xfrm>
          <a:prstGeom prst="rect">
            <a:avLst/>
          </a:prstGeom>
          <a:noFill/>
          <a:ln>
            <a:noFill/>
          </a:ln>
          <a:extLst>
            <a:ext uri="{53640926-AAD7-44D8-BBD7-CCE9431645EC}">
              <a14:shadowObscured xmlns="" xmlns:a14="http://schemas.microsoft.com/office/drawing/2010/main"/>
            </a:ext>
          </a:extLst>
        </p:spPr>
      </p:pic>
    </p:spTree>
    <p:extLst>
      <p:ext uri="{BB962C8B-B14F-4D97-AF65-F5344CB8AC3E}">
        <p14:creationId xmlns="" xmlns:p14="http://schemas.microsoft.com/office/powerpoint/2010/main" val="3423780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5" name="TextBox 4"/>
          <p:cNvSpPr txBox="1"/>
          <p:nvPr/>
        </p:nvSpPr>
        <p:spPr>
          <a:xfrm>
            <a:off x="300251" y="258588"/>
            <a:ext cx="11532358" cy="630942"/>
          </a:xfrm>
          <a:prstGeom prst="rect">
            <a:avLst/>
          </a:prstGeom>
          <a:noFill/>
        </p:spPr>
        <p:txBody>
          <a:bodyPr wrap="square" rtlCol="0">
            <a:spAutoFit/>
          </a:bodyPr>
          <a:lstStyle/>
          <a:p>
            <a:pPr algn="ctr"/>
            <a:r>
              <a:rPr lang="en-US" sz="3500" dirty="0">
                <a:solidFill>
                  <a:srgbClr val="0000CC"/>
                </a:solidFill>
                <a:latin typeface="Bernard MT Condensed" panose="02050806060905020404" pitchFamily="18" charset="0"/>
              </a:rPr>
              <a:t>Contact person for further details </a:t>
            </a:r>
          </a:p>
        </p:txBody>
      </p:sp>
      <p:sp>
        <p:nvSpPr>
          <p:cNvPr id="6" name="TextBox 5"/>
          <p:cNvSpPr txBox="1"/>
          <p:nvPr/>
        </p:nvSpPr>
        <p:spPr>
          <a:xfrm>
            <a:off x="218364" y="1372393"/>
            <a:ext cx="11696131" cy="1687641"/>
          </a:xfrm>
          <a:prstGeom prst="rect">
            <a:avLst/>
          </a:prstGeom>
          <a:noFill/>
        </p:spPr>
        <p:txBody>
          <a:bodyPr wrap="square" rtlCol="0">
            <a:spAutoFit/>
          </a:bodyPr>
          <a:lstStyle/>
          <a:p>
            <a:pPr algn="ctr">
              <a:lnSpc>
                <a:spcPct val="150000"/>
              </a:lnSpc>
              <a:buSzPct val="125000"/>
            </a:pPr>
            <a:r>
              <a:rPr lang="en-US" sz="2400" dirty="0">
                <a:solidFill>
                  <a:srgbClr val="0000CC"/>
                </a:solidFill>
                <a:latin typeface="Sitka Small" panose="02000505000000020004" pitchFamily="2" charset="0"/>
                <a:cs typeface="Times New Roman" panose="02020603050405020304" pitchFamily="18" charset="0"/>
              </a:rPr>
              <a:t>Dr. </a:t>
            </a:r>
            <a:r>
              <a:rPr lang="en-US" sz="2400" dirty="0" err="1">
                <a:solidFill>
                  <a:srgbClr val="0000CC"/>
                </a:solidFill>
                <a:latin typeface="Sitka Small" panose="02000505000000020004" pitchFamily="2" charset="0"/>
                <a:cs typeface="Times New Roman" panose="02020603050405020304" pitchFamily="18" charset="0"/>
              </a:rPr>
              <a:t>Gowramma</a:t>
            </a:r>
            <a:r>
              <a:rPr lang="en-US" sz="2400" dirty="0">
                <a:solidFill>
                  <a:srgbClr val="0000CC"/>
                </a:solidFill>
                <a:latin typeface="Sitka Small" panose="02000505000000020004" pitchFamily="2" charset="0"/>
                <a:cs typeface="Times New Roman" panose="02020603050405020304" pitchFamily="18" charset="0"/>
              </a:rPr>
              <a:t> I </a:t>
            </a:r>
            <a:r>
              <a:rPr lang="en-US" sz="2400" dirty="0" smtClean="0">
                <a:solidFill>
                  <a:srgbClr val="0000CC"/>
                </a:solidFill>
                <a:latin typeface="Sitka Small" panose="02000505000000020004" pitchFamily="2" charset="0"/>
                <a:cs typeface="Times New Roman" panose="02020603050405020304" pitchFamily="18" charset="0"/>
              </a:rPr>
              <a:t>P</a:t>
            </a:r>
          </a:p>
          <a:p>
            <a:pPr algn="ctr">
              <a:lnSpc>
                <a:spcPct val="150000"/>
              </a:lnSpc>
              <a:buSzPct val="125000"/>
            </a:pPr>
            <a:r>
              <a:rPr lang="en-US" sz="2400" dirty="0" smtClean="0">
                <a:solidFill>
                  <a:srgbClr val="0000CC"/>
                </a:solidFill>
                <a:latin typeface="Sitka Small" panose="02000505000000020004" pitchFamily="2" charset="0"/>
                <a:cs typeface="Times New Roman" panose="02020603050405020304" pitchFamily="18" charset="0"/>
              </a:rPr>
              <a:t>Department </a:t>
            </a:r>
            <a:r>
              <a:rPr lang="en-US" sz="2400" dirty="0">
                <a:solidFill>
                  <a:srgbClr val="0000CC"/>
                </a:solidFill>
                <a:latin typeface="Sitka Small" panose="02000505000000020004" pitchFamily="2" charset="0"/>
                <a:cs typeface="Times New Roman" panose="02020603050405020304" pitchFamily="18" charset="0"/>
              </a:rPr>
              <a:t>of </a:t>
            </a:r>
            <a:r>
              <a:rPr lang="en-US" sz="2400" dirty="0" smtClean="0">
                <a:solidFill>
                  <a:srgbClr val="0000CC"/>
                </a:solidFill>
                <a:latin typeface="Sitka Small" panose="02000505000000020004" pitchFamily="2" charset="0"/>
                <a:cs typeface="Times New Roman" panose="02020603050405020304" pitchFamily="18" charset="0"/>
              </a:rPr>
              <a:t>Education</a:t>
            </a:r>
          </a:p>
          <a:p>
            <a:pPr algn="ctr">
              <a:lnSpc>
                <a:spcPct val="150000"/>
              </a:lnSpc>
              <a:buSzPct val="125000"/>
            </a:pPr>
            <a:r>
              <a:rPr lang="en-US" sz="2400" dirty="0" smtClean="0">
                <a:solidFill>
                  <a:srgbClr val="0000CC"/>
                </a:solidFill>
                <a:latin typeface="Sitka Small" panose="02000505000000020004" pitchFamily="2" charset="0"/>
                <a:cs typeface="Times New Roman" panose="02020603050405020304" pitchFamily="18" charset="0"/>
              </a:rPr>
              <a:t>Regional Institute of Education, </a:t>
            </a:r>
            <a:r>
              <a:rPr lang="en-US" sz="2400" dirty="0">
                <a:solidFill>
                  <a:srgbClr val="0000CC"/>
                </a:solidFill>
                <a:latin typeface="Sitka Small" panose="02000505000000020004" pitchFamily="2" charset="0"/>
                <a:cs typeface="Times New Roman" panose="02020603050405020304" pitchFamily="18" charset="0"/>
              </a:rPr>
              <a:t>Bhubaneswar. </a:t>
            </a:r>
            <a:endParaRPr lang="en-US" sz="2400" dirty="0" smtClean="0">
              <a:solidFill>
                <a:srgbClr val="0000CC"/>
              </a:solidFill>
              <a:latin typeface="Sitka Small" panose="02000505000000020004" pitchFamily="2" charset="0"/>
              <a:cs typeface="Times New Roman" panose="02020603050405020304" pitchFamily="18" charset="0"/>
            </a:endParaRPr>
          </a:p>
        </p:txBody>
      </p:sp>
      <p:pic>
        <p:nvPicPr>
          <p:cNvPr id="7" name="Picture 6" descr="C:\Users\gauta\Desktop\88x31.png"/>
          <p:cNvPicPr/>
          <p:nvPr/>
        </p:nvPicPr>
        <p:blipFill>
          <a:blip r:embed="rId2">
            <a:extLst>
              <a:ext uri="{28A0092B-C50C-407E-A947-70E740481C1C}">
                <a14:useLocalDpi xmlns="" xmlns:a14="http://schemas.microsoft.com/office/drawing/2010/main" val="0"/>
              </a:ext>
            </a:extLst>
          </a:blip>
          <a:srcRect/>
          <a:stretch>
            <a:fillRect/>
          </a:stretch>
        </p:blipFill>
        <p:spPr bwMode="auto">
          <a:xfrm>
            <a:off x="627228" y="4468719"/>
            <a:ext cx="2279744" cy="758374"/>
          </a:xfrm>
          <a:prstGeom prst="rect">
            <a:avLst/>
          </a:prstGeom>
          <a:noFill/>
          <a:ln>
            <a:noFill/>
          </a:ln>
        </p:spPr>
      </p:pic>
    </p:spTree>
    <p:extLst>
      <p:ext uri="{BB962C8B-B14F-4D97-AF65-F5344CB8AC3E}">
        <p14:creationId xmlns="" xmlns:p14="http://schemas.microsoft.com/office/powerpoint/2010/main" val="3080990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2" name="TextBox 1"/>
          <p:cNvSpPr txBox="1"/>
          <p:nvPr/>
        </p:nvSpPr>
        <p:spPr>
          <a:xfrm>
            <a:off x="300251" y="354841"/>
            <a:ext cx="11532358" cy="630942"/>
          </a:xfrm>
          <a:prstGeom prst="rect">
            <a:avLst/>
          </a:prstGeom>
          <a:noFill/>
        </p:spPr>
        <p:txBody>
          <a:bodyPr wrap="square" rtlCol="0">
            <a:spAutoFit/>
          </a:bodyPr>
          <a:lstStyle/>
          <a:p>
            <a:r>
              <a:rPr lang="en-US" sz="3500" dirty="0" smtClean="0">
                <a:solidFill>
                  <a:srgbClr val="0000CC"/>
                </a:solidFill>
                <a:latin typeface="Bernard MT Condensed" panose="02050806060905020404" pitchFamily="18" charset="0"/>
              </a:rPr>
              <a:t>CONTEXT</a:t>
            </a:r>
            <a:endParaRPr lang="en-US" sz="3500" dirty="0">
              <a:solidFill>
                <a:srgbClr val="0000CC"/>
              </a:solidFill>
              <a:latin typeface="Bernard MT Condensed" panose="02050806060905020404" pitchFamily="18" charset="0"/>
            </a:endParaRPr>
          </a:p>
        </p:txBody>
      </p:sp>
      <p:sp>
        <p:nvSpPr>
          <p:cNvPr id="3" name="TextBox 2"/>
          <p:cNvSpPr txBox="1"/>
          <p:nvPr/>
        </p:nvSpPr>
        <p:spPr>
          <a:xfrm>
            <a:off x="300250" y="1050872"/>
            <a:ext cx="11696131" cy="6093976"/>
          </a:xfrm>
          <a:prstGeom prst="rect">
            <a:avLst/>
          </a:prstGeom>
          <a:noFill/>
        </p:spPr>
        <p:txBody>
          <a:bodyPr wrap="square" rtlCol="0">
            <a:spAutoFit/>
          </a:bodyPr>
          <a:lstStyle/>
          <a:p>
            <a:pPr marL="285750" indent="-28575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Diversity of society reflected in the school process are misunderstood as obstacles for education and treated as threat to school functioning and classroom processes. But the reality is that diversities are resources that could be converted into rich dividends for the all round development of young children thus promising an inclusive society in the future.</a:t>
            </a:r>
          </a:p>
          <a:p>
            <a:pPr marL="285750" indent="-28575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philosophy behind creating an inclusive classroom is to develop the belief that every student is unique and each one is a potential learner. The management and utilization of individual potential to the progress of a society is a responsibility which a school has to accept</a:t>
            </a:r>
            <a:r>
              <a:rPr lang="en-US" sz="2000" dirty="0" smtClean="0">
                <a:latin typeface="Times New Roman" panose="02020603050405020304" pitchFamily="18" charset="0"/>
                <a:cs typeface="Times New Roman" panose="02020603050405020304" pitchFamily="18" charset="0"/>
              </a:rPr>
              <a:t>.</a:t>
            </a:r>
          </a:p>
          <a:p>
            <a:pPr marL="285750" indent="-28575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NCTE </a:t>
            </a:r>
            <a:r>
              <a:rPr lang="en-US" sz="2000" dirty="0">
                <a:latin typeface="Times New Roman" panose="02020603050405020304" pitchFamily="18" charset="0"/>
                <a:cs typeface="Times New Roman" panose="02020603050405020304" pitchFamily="18" charset="0"/>
              </a:rPr>
              <a:t>2014 regulation has suggested a course with the intention to develop a thought among teachers which results in accepting ‘all’ children in the class as their </a:t>
            </a:r>
            <a:r>
              <a:rPr lang="en-US" sz="2000" dirty="0" smtClean="0">
                <a:latin typeface="Times New Roman" panose="02020603050405020304" pitchFamily="18" charset="0"/>
                <a:cs typeface="Times New Roman" panose="02020603050405020304" pitchFamily="18" charset="0"/>
              </a:rPr>
              <a:t>responsibility</a:t>
            </a:r>
            <a:r>
              <a:rPr lang="en-US" sz="2000" dirty="0" smtClean="0">
                <a:latin typeface="Times New Roman" panose="02020603050405020304" pitchFamily="18" charset="0"/>
                <a:cs typeface="Times New Roman" panose="02020603050405020304" pitchFamily="18" charset="0"/>
              </a:rPr>
              <a:t>.</a:t>
            </a:r>
          </a:p>
          <a:p>
            <a:pPr marL="285750" indent="-28575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An effort is made  to give the pre-service teachers an opportunity for reflection in and on action as a beginning to bring in the much awaited change in the classroom through the field engagement activity of the 2</a:t>
            </a:r>
            <a:r>
              <a:rPr lang="en-US" sz="2000" baseline="30000" dirty="0" smtClean="0">
                <a:latin typeface="Times New Roman" panose="02020603050405020304" pitchFamily="18" charset="0"/>
                <a:cs typeface="Times New Roman" panose="02020603050405020304" pitchFamily="18" charset="0"/>
              </a:rPr>
              <a:t>nd</a:t>
            </a:r>
            <a:r>
              <a:rPr lang="en-US" sz="2000" dirty="0" smtClean="0">
                <a:latin typeface="Times New Roman" panose="02020603050405020304" pitchFamily="18" charset="0"/>
                <a:cs typeface="Times New Roman" panose="02020603050405020304" pitchFamily="18" charset="0"/>
              </a:rPr>
              <a:t> semester  </a:t>
            </a:r>
            <a:r>
              <a:rPr lang="en-US" sz="2000" b="1" dirty="0" smtClean="0">
                <a:latin typeface="Times New Roman" panose="02020603050405020304" pitchFamily="18" charset="0"/>
                <a:cs typeface="Times New Roman" panose="02020603050405020304" pitchFamily="18" charset="0"/>
              </a:rPr>
              <a:t>‘the multicultural placement’.</a:t>
            </a:r>
            <a:endParaRPr lang="en-US" sz="2000" b="1" dirty="0" smtClean="0">
              <a:latin typeface="Times New Roman" panose="02020603050405020304" pitchFamily="18" charset="0"/>
              <a:cs typeface="Times New Roman" panose="02020603050405020304" pitchFamily="18" charset="0"/>
            </a:endParaRPr>
          </a:p>
          <a:p>
            <a:pPr marL="285750" indent="-285750">
              <a:lnSpc>
                <a:spcPct val="150000"/>
              </a:lnSpc>
              <a:buSzPct val="125000"/>
              <a:buFont typeface="Arial" panose="020B0604020202020204" pitchFamily="34" charset="0"/>
              <a:buChar char="•"/>
            </a:pP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993561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11532358" cy="630942"/>
          </a:xfrm>
          <a:prstGeom prst="rect">
            <a:avLst/>
          </a:prstGeom>
          <a:noFill/>
        </p:spPr>
        <p:txBody>
          <a:bodyPr wrap="square" rtlCol="0">
            <a:spAutoFit/>
          </a:bodyPr>
          <a:lstStyle/>
          <a:p>
            <a:r>
              <a:rPr lang="en-US" sz="3500" dirty="0" smtClean="0">
                <a:solidFill>
                  <a:srgbClr val="0000CC"/>
                </a:solidFill>
                <a:latin typeface="Bernard MT Condensed" panose="02050806060905020404" pitchFamily="18" charset="0"/>
              </a:rPr>
              <a:t>Objectives</a:t>
            </a:r>
            <a:endParaRPr lang="en-US" sz="3500" dirty="0">
              <a:solidFill>
                <a:srgbClr val="0000CC"/>
              </a:solidFill>
              <a:latin typeface="Bernard MT Condensed" panose="02050806060905020404" pitchFamily="18" charset="0"/>
            </a:endParaRPr>
          </a:p>
        </p:txBody>
      </p:sp>
      <p:sp>
        <p:nvSpPr>
          <p:cNvPr id="3" name="TextBox 2"/>
          <p:cNvSpPr txBox="1"/>
          <p:nvPr/>
        </p:nvSpPr>
        <p:spPr>
          <a:xfrm>
            <a:off x="300250" y="1050872"/>
            <a:ext cx="11696131" cy="2862322"/>
          </a:xfrm>
          <a:prstGeom prst="rect">
            <a:avLst/>
          </a:prstGeom>
          <a:noFill/>
        </p:spPr>
        <p:txBody>
          <a:bodyPr wrap="square" rtlCol="0">
            <a:spAutoFit/>
          </a:bodyPr>
          <a:lstStyle/>
          <a:p>
            <a:pPr marL="285750" indent="-285750">
              <a:lnSpc>
                <a:spcPct val="150000"/>
              </a:lnSpc>
              <a:buSzPct val="125000"/>
            </a:pPr>
            <a:r>
              <a:rPr lang="en-US" sz="2000" dirty="0" smtClean="0">
                <a:latin typeface="Times New Roman" panose="02020603050405020304" pitchFamily="18" charset="0"/>
                <a:cs typeface="Times New Roman" panose="02020603050405020304" pitchFamily="18" charset="0"/>
              </a:rPr>
              <a:t>By making use of the </a:t>
            </a:r>
            <a:r>
              <a:rPr lang="en-US" sz="2000" b="1" dirty="0" smtClean="0">
                <a:latin typeface="Times New Roman" panose="02020603050405020304" pitchFamily="18" charset="0"/>
                <a:cs typeface="Times New Roman" panose="02020603050405020304" pitchFamily="18" charset="0"/>
              </a:rPr>
              <a:t>multicultural school exposure</a:t>
            </a:r>
            <a:r>
              <a:rPr lang="en-US" sz="2000" dirty="0" smtClean="0">
                <a:latin typeface="Times New Roman" panose="02020603050405020304" pitchFamily="18" charset="0"/>
                <a:cs typeface="Times New Roman" panose="02020603050405020304" pitchFamily="18" charset="0"/>
              </a:rPr>
              <a:t> it </a:t>
            </a:r>
            <a:r>
              <a:rPr lang="en-US" sz="2000" dirty="0" smtClean="0">
                <a:latin typeface="Times New Roman" panose="02020603050405020304" pitchFamily="18" charset="0"/>
                <a:cs typeface="Times New Roman" panose="02020603050405020304" pitchFamily="18" charset="0"/>
              </a:rPr>
              <a:t>was intended to -</a:t>
            </a:r>
            <a:endParaRPr lang="en-US" sz="2000" dirty="0" smtClean="0">
              <a:latin typeface="Times New Roman" panose="02020603050405020304" pitchFamily="18" charset="0"/>
              <a:cs typeface="Times New Roman" panose="02020603050405020304" pitchFamily="18" charset="0"/>
            </a:endParaRPr>
          </a:p>
          <a:p>
            <a:pPr marL="285750" indent="-285750">
              <a:lnSpc>
                <a:spcPct val="150000"/>
              </a:lnSpc>
              <a:buSzPct val="125000"/>
              <a:buFont typeface="Arial" panose="020B0604020202020204" pitchFamily="34" charset="0"/>
              <a:buChar char="•"/>
            </a:pPr>
            <a:endParaRPr lang="en-US" sz="2000" dirty="0" smtClean="0">
              <a:latin typeface="Times New Roman" panose="02020603050405020304" pitchFamily="18" charset="0"/>
              <a:cs typeface="Times New Roman" panose="02020603050405020304" pitchFamily="18" charset="0"/>
            </a:endParaRPr>
          </a:p>
          <a:p>
            <a:pPr marL="285750" indent="-28575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Develop </a:t>
            </a:r>
            <a:r>
              <a:rPr lang="en-US" sz="2000" dirty="0">
                <a:latin typeface="Times New Roman" panose="02020603050405020304" pitchFamily="18" charset="0"/>
                <a:cs typeface="Times New Roman" panose="02020603050405020304" pitchFamily="18" charset="0"/>
              </a:rPr>
              <a:t>a conviction that all children can learn and grow</a:t>
            </a:r>
          </a:p>
          <a:p>
            <a:pPr marL="285750" indent="-28575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Explore the </a:t>
            </a:r>
            <a:r>
              <a:rPr lang="en-US" sz="2000" dirty="0">
                <a:latin typeface="Times New Roman" panose="02020603050405020304" pitchFamily="18" charset="0"/>
                <a:cs typeface="Times New Roman" panose="02020603050405020304" pitchFamily="18" charset="0"/>
              </a:rPr>
              <a:t>possibilities of creating inclusive classrooms</a:t>
            </a:r>
          </a:p>
          <a:p>
            <a:pPr marL="285750" indent="-285750">
              <a:lnSpc>
                <a:spcPct val="150000"/>
              </a:lnSpc>
              <a:buSzPct val="125000"/>
              <a:buFont typeface="Arial" panose="020B0604020202020204" pitchFamily="34" charset="0"/>
              <a:buChar char="•"/>
            </a:pPr>
            <a:r>
              <a:rPr lang="en-US" sz="2000" dirty="0" err="1" smtClean="0">
                <a:latin typeface="Times New Roman" panose="02020603050405020304" pitchFamily="18" charset="0"/>
                <a:cs typeface="Times New Roman" panose="02020603050405020304" pitchFamily="18" charset="0"/>
              </a:rPr>
              <a:t>Analyse</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roles and responsibilities of teachers for addressing diversity of students</a:t>
            </a:r>
          </a:p>
          <a:p>
            <a:pPr marL="285750" indent="-28575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Develop </a:t>
            </a:r>
            <a:r>
              <a:rPr lang="en-US" sz="2000" dirty="0">
                <a:latin typeface="Times New Roman" panose="02020603050405020304" pitchFamily="18" charset="0"/>
                <a:cs typeface="Times New Roman" panose="02020603050405020304" pitchFamily="18" charset="0"/>
              </a:rPr>
              <a:t>the skill of identifying inclusive pedagogy for promoting learning of </a:t>
            </a:r>
            <a:r>
              <a:rPr lang="en-US" sz="2000" dirty="0" smtClean="0">
                <a:latin typeface="Times New Roman" panose="02020603050405020304" pitchFamily="18" charset="0"/>
                <a:cs typeface="Times New Roman" panose="02020603050405020304" pitchFamily="18" charset="0"/>
              </a:rPr>
              <a:t>all </a:t>
            </a:r>
            <a:r>
              <a:rPr lang="en-US" sz="2000" dirty="0">
                <a:latin typeface="Times New Roman" panose="02020603050405020304" pitchFamily="18" charset="0"/>
                <a:cs typeface="Times New Roman" panose="02020603050405020304" pitchFamily="18" charset="0"/>
              </a:rPr>
              <a:t>children in the classroom </a:t>
            </a:r>
          </a:p>
        </p:txBody>
      </p:sp>
    </p:spTree>
    <p:extLst>
      <p:ext uri="{BB962C8B-B14F-4D97-AF65-F5344CB8AC3E}">
        <p14:creationId xmlns="" xmlns:p14="http://schemas.microsoft.com/office/powerpoint/2010/main" val="827826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3" name="TextBox 2"/>
          <p:cNvSpPr txBox="1"/>
          <p:nvPr/>
        </p:nvSpPr>
        <p:spPr>
          <a:xfrm>
            <a:off x="300251" y="354841"/>
            <a:ext cx="11532358" cy="630942"/>
          </a:xfrm>
          <a:prstGeom prst="rect">
            <a:avLst/>
          </a:prstGeom>
          <a:noFill/>
        </p:spPr>
        <p:txBody>
          <a:bodyPr wrap="square" rtlCol="0">
            <a:spAutoFit/>
          </a:bodyPr>
          <a:lstStyle/>
          <a:p>
            <a:r>
              <a:rPr lang="en-US" sz="3500" dirty="0" smtClean="0">
                <a:solidFill>
                  <a:srgbClr val="0000CC"/>
                </a:solidFill>
                <a:latin typeface="Bernard MT Condensed" panose="02050806060905020404" pitchFamily="18" charset="0"/>
              </a:rPr>
              <a:t>Process</a:t>
            </a:r>
            <a:endParaRPr lang="en-US" sz="3500" dirty="0">
              <a:solidFill>
                <a:srgbClr val="0000CC"/>
              </a:solidFill>
              <a:latin typeface="Bernard MT Condensed" panose="02050806060905020404" pitchFamily="18" charset="0"/>
            </a:endParaRPr>
          </a:p>
        </p:txBody>
      </p:sp>
      <p:sp>
        <p:nvSpPr>
          <p:cNvPr id="4" name="TextBox 3"/>
          <p:cNvSpPr txBox="1"/>
          <p:nvPr/>
        </p:nvSpPr>
        <p:spPr>
          <a:xfrm>
            <a:off x="300250" y="1050872"/>
            <a:ext cx="11696131" cy="2806987"/>
          </a:xfrm>
          <a:prstGeom prst="rect">
            <a:avLst/>
          </a:prstGeom>
          <a:noFill/>
        </p:spPr>
        <p:txBody>
          <a:bodyPr wrap="square" rtlCol="0">
            <a:spAutoFit/>
          </a:bodyPr>
          <a:lstStyle/>
          <a:p>
            <a:pPr marL="285750" indent="-28575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students were placed for multicultural exposure for 2 weeks, with exposure into different types of schools – urban, semi urban and rural from government and private management</a:t>
            </a:r>
            <a:r>
              <a:rPr lang="en-US" sz="2000" dirty="0" smtClean="0">
                <a:latin typeface="Times New Roman" panose="02020603050405020304" pitchFamily="18" charset="0"/>
                <a:cs typeface="Times New Roman" panose="02020603050405020304" pitchFamily="18" charset="0"/>
              </a:rPr>
              <a:t>.</a:t>
            </a:r>
          </a:p>
          <a:p>
            <a:pPr marL="285750" indent="-28575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This </a:t>
            </a:r>
            <a:r>
              <a:rPr lang="en-US" sz="2000" dirty="0">
                <a:latin typeface="Times New Roman" panose="02020603050405020304" pitchFamily="18" charset="0"/>
                <a:cs typeface="Times New Roman" panose="02020603050405020304" pitchFamily="18" charset="0"/>
              </a:rPr>
              <a:t>exposure was </a:t>
            </a:r>
            <a:r>
              <a:rPr lang="en-US" sz="2000" dirty="0" smtClean="0">
                <a:latin typeface="Times New Roman" panose="02020603050405020304" pitchFamily="18" charset="0"/>
                <a:cs typeface="Times New Roman" panose="02020603050405020304" pitchFamily="18" charset="0"/>
              </a:rPr>
              <a:t>utilized </a:t>
            </a:r>
            <a:r>
              <a:rPr lang="en-US" sz="2000" dirty="0">
                <a:latin typeface="Times New Roman" panose="02020603050405020304" pitchFamily="18" charset="0"/>
                <a:cs typeface="Times New Roman" panose="02020603050405020304" pitchFamily="18" charset="0"/>
              </a:rPr>
              <a:t>to serve as an important link between the theory and practice as recommended by </a:t>
            </a:r>
            <a:r>
              <a:rPr lang="en-US" sz="2000" dirty="0" smtClean="0">
                <a:latin typeface="Times New Roman" panose="02020603050405020304" pitchFamily="18" charset="0"/>
                <a:cs typeface="Times New Roman" panose="02020603050405020304" pitchFamily="18" charset="0"/>
              </a:rPr>
              <a:t>the visionaries </a:t>
            </a:r>
            <a:r>
              <a:rPr lang="en-US" sz="2000" dirty="0">
                <a:latin typeface="Times New Roman" panose="02020603050405020304" pitchFamily="18" charset="0"/>
                <a:cs typeface="Times New Roman" panose="02020603050405020304" pitchFamily="18" charset="0"/>
              </a:rPr>
              <a:t>of NCTE 2014. This is seen as a small step for a teacher towards change at the individual level, but a giant leap to transform the system and </a:t>
            </a:r>
            <a:r>
              <a:rPr lang="en-US" sz="2000" dirty="0" smtClean="0">
                <a:latin typeface="Times New Roman" panose="02020603050405020304" pitchFamily="18" charset="0"/>
                <a:cs typeface="Times New Roman" panose="02020603050405020304" pitchFamily="18" charset="0"/>
              </a:rPr>
              <a:t>society.</a:t>
            </a:r>
          </a:p>
          <a:p>
            <a:pPr marL="285750" indent="-285750">
              <a:lnSpc>
                <a:spcPct val="150000"/>
              </a:lnSpc>
              <a:buSzPct val="125000"/>
              <a:buFont typeface="Arial" panose="020B0604020202020204" pitchFamily="34" charset="0"/>
              <a:buChar char="•"/>
            </a:pP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699642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2" name="TextBox 1"/>
          <p:cNvSpPr txBox="1"/>
          <p:nvPr/>
        </p:nvSpPr>
        <p:spPr>
          <a:xfrm>
            <a:off x="300251" y="354841"/>
            <a:ext cx="11532358" cy="630942"/>
          </a:xfrm>
          <a:prstGeom prst="rect">
            <a:avLst/>
          </a:prstGeom>
          <a:noFill/>
        </p:spPr>
        <p:txBody>
          <a:bodyPr wrap="square" rtlCol="0">
            <a:spAutoFit/>
          </a:bodyPr>
          <a:lstStyle/>
          <a:p>
            <a:r>
              <a:rPr lang="en-US" sz="3500" dirty="0" smtClean="0">
                <a:solidFill>
                  <a:srgbClr val="0000CC"/>
                </a:solidFill>
                <a:latin typeface="Bernard MT Condensed" panose="02050806060905020404" pitchFamily="18" charset="0"/>
              </a:rPr>
              <a:t>Methodology</a:t>
            </a:r>
            <a:endParaRPr lang="en-US" sz="3500" dirty="0">
              <a:solidFill>
                <a:srgbClr val="0000CC"/>
              </a:solidFill>
              <a:latin typeface="Bernard MT Condensed" panose="02050806060905020404" pitchFamily="18" charset="0"/>
            </a:endParaRPr>
          </a:p>
        </p:txBody>
      </p:sp>
      <p:sp>
        <p:nvSpPr>
          <p:cNvPr id="3" name="TextBox 2"/>
          <p:cNvSpPr txBox="1"/>
          <p:nvPr/>
        </p:nvSpPr>
        <p:spPr>
          <a:xfrm>
            <a:off x="300250" y="1050872"/>
            <a:ext cx="11696131" cy="3785652"/>
          </a:xfrm>
          <a:prstGeom prst="rect">
            <a:avLst/>
          </a:prstGeom>
          <a:noFill/>
        </p:spPr>
        <p:txBody>
          <a:bodyPr wrap="square" rtlCol="0">
            <a:spAutoFit/>
          </a:bodyPr>
          <a:lstStyle/>
          <a:p>
            <a:pPr marL="285750" indent="-285750">
              <a:lnSpc>
                <a:spcPct val="150000"/>
              </a:lnSpc>
              <a:buSzPct val="1250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Methodology followed </a:t>
            </a:r>
            <a:r>
              <a:rPr lang="en-US" sz="2000" dirty="0">
                <a:latin typeface="Times New Roman" panose="02020603050405020304" pitchFamily="18" charset="0"/>
                <a:cs typeface="Times New Roman" panose="02020603050405020304" pitchFamily="18" charset="0"/>
              </a:rPr>
              <a:t>was that of Grass-root approach where in the initial period based on informal interviews and observations raw data was drawn</a:t>
            </a:r>
            <a:endParaRPr lang="en-IN" sz="2000" dirty="0">
              <a:latin typeface="Times New Roman" panose="02020603050405020304" pitchFamily="18" charset="0"/>
              <a:cs typeface="Times New Roman" panose="02020603050405020304" pitchFamily="18" charset="0"/>
            </a:endParaRPr>
          </a:p>
          <a:p>
            <a:pPr marL="285750" indent="-285750">
              <a:lnSpc>
                <a:spcPct val="150000"/>
              </a:lnSpc>
              <a:buSzPct val="1250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The ideas that could lead to an inclusive classroom was generated by the students themselves based on their experience which they were able to merge with the theoretical inputs that have been imparted to them in the class through text and other references.</a:t>
            </a:r>
          </a:p>
          <a:p>
            <a:pPr marL="285750" indent="-28575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rigorous discussions that went on in the class, during the multi-cultural setting both with the subjects and among the student-teachers themselves merged together with the view-points brought by the groups representing the two separate states, ultimately culminated into a holistic approach</a:t>
            </a: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260501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2" name="TextBox 1"/>
          <p:cNvSpPr txBox="1"/>
          <p:nvPr/>
        </p:nvSpPr>
        <p:spPr>
          <a:xfrm>
            <a:off x="300251" y="354841"/>
            <a:ext cx="11532358" cy="630942"/>
          </a:xfrm>
          <a:prstGeom prst="rect">
            <a:avLst/>
          </a:prstGeom>
          <a:noFill/>
        </p:spPr>
        <p:txBody>
          <a:bodyPr wrap="square" rtlCol="0">
            <a:spAutoFit/>
          </a:bodyPr>
          <a:lstStyle/>
          <a:p>
            <a:r>
              <a:rPr lang="en-US" sz="3500" dirty="0">
                <a:solidFill>
                  <a:srgbClr val="0000CC"/>
                </a:solidFill>
                <a:latin typeface="Bernard MT Condensed" panose="02050806060905020404" pitchFamily="18" charset="0"/>
              </a:rPr>
              <a:t>The Process / (Practice)</a:t>
            </a:r>
          </a:p>
        </p:txBody>
      </p:sp>
      <p:pic>
        <p:nvPicPr>
          <p:cNvPr id="4" name="Picture 3" descr="C:\Users\gauta\Desktop\Picture2.jpg"/>
          <p:cNvPicPr/>
          <p:nvPr/>
        </p:nvPicPr>
        <p:blipFill rotWithShape="1">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r="7603"/>
          <a:stretch/>
        </p:blipFill>
        <p:spPr bwMode="auto">
          <a:xfrm>
            <a:off x="2358189" y="162336"/>
            <a:ext cx="8157411" cy="6912232"/>
          </a:xfrm>
          <a:prstGeom prst="rect">
            <a:avLst/>
          </a:prstGeom>
          <a:noFill/>
          <a:ln>
            <a:noFill/>
          </a:ln>
          <a:extLst>
            <a:ext uri="{53640926-AAD7-44D8-BBD7-CCE9431645EC}">
              <a14:shadowObscured xmlns="" xmlns:a14="http://schemas.microsoft.com/office/drawing/2010/main"/>
            </a:ext>
          </a:extLst>
        </p:spPr>
      </p:pic>
    </p:spTree>
    <p:extLst>
      <p:ext uri="{BB962C8B-B14F-4D97-AF65-F5344CB8AC3E}">
        <p14:creationId xmlns="" xmlns:p14="http://schemas.microsoft.com/office/powerpoint/2010/main" val="2871604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5" name="TextBox 4"/>
          <p:cNvSpPr txBox="1"/>
          <p:nvPr/>
        </p:nvSpPr>
        <p:spPr>
          <a:xfrm>
            <a:off x="300251" y="258588"/>
            <a:ext cx="11532358" cy="630942"/>
          </a:xfrm>
          <a:prstGeom prst="rect">
            <a:avLst/>
          </a:prstGeom>
          <a:noFill/>
        </p:spPr>
        <p:txBody>
          <a:bodyPr wrap="square" rtlCol="0">
            <a:spAutoFit/>
          </a:bodyPr>
          <a:lstStyle/>
          <a:p>
            <a:r>
              <a:rPr lang="en-US" sz="3500" dirty="0" smtClean="0">
                <a:solidFill>
                  <a:srgbClr val="0000CC"/>
                </a:solidFill>
                <a:latin typeface="Bernard MT Condensed" panose="02050806060905020404" pitchFamily="18" charset="0"/>
              </a:rPr>
              <a:t>Step - I</a:t>
            </a:r>
            <a:endParaRPr lang="en-US" sz="3500" dirty="0">
              <a:solidFill>
                <a:srgbClr val="0000CC"/>
              </a:solidFill>
              <a:latin typeface="Bernard MT Condensed" panose="02050806060905020404" pitchFamily="18" charset="0"/>
            </a:endParaRPr>
          </a:p>
        </p:txBody>
      </p:sp>
      <p:sp>
        <p:nvSpPr>
          <p:cNvPr id="7" name="TextBox 6"/>
          <p:cNvSpPr txBox="1"/>
          <p:nvPr/>
        </p:nvSpPr>
        <p:spPr>
          <a:xfrm>
            <a:off x="300250" y="1050872"/>
            <a:ext cx="11696131" cy="5632311"/>
          </a:xfrm>
          <a:prstGeom prst="rect">
            <a:avLst/>
          </a:prstGeom>
          <a:noFill/>
        </p:spPr>
        <p:txBody>
          <a:bodyPr wrap="square" rtlCol="0">
            <a:spAutoFit/>
          </a:bodyPr>
          <a:lstStyle/>
          <a:p>
            <a:pPr>
              <a:lnSpc>
                <a:spcPct val="150000"/>
              </a:lnSpc>
              <a:buSzPct val="125000"/>
            </a:pPr>
            <a:r>
              <a:rPr lang="en-US" sz="2000" dirty="0" smtClean="0">
                <a:latin typeface="Times New Roman" panose="02020603050405020304" pitchFamily="18" charset="0"/>
                <a:cs typeface="Times New Roman" panose="02020603050405020304" pitchFamily="18" charset="0"/>
              </a:rPr>
              <a:t>Before field engagement, activities to be performed </a:t>
            </a:r>
            <a:r>
              <a:rPr lang="en-US" sz="2000" dirty="0" smtClean="0">
                <a:latin typeface="Times New Roman" panose="02020603050405020304" pitchFamily="18" charset="0"/>
                <a:cs typeface="Times New Roman" panose="02020603050405020304" pitchFamily="18" charset="0"/>
              </a:rPr>
              <a:t>were planned.  Following are the 10 areas identified to work </a:t>
            </a:r>
            <a:endParaRPr lang="en-US" sz="2000" dirty="0" smtClean="0">
              <a:latin typeface="Times New Roman" panose="02020603050405020304" pitchFamily="18" charset="0"/>
              <a:cs typeface="Times New Roman" panose="02020603050405020304" pitchFamily="18" charset="0"/>
            </a:endParaRPr>
          </a:p>
          <a:p>
            <a:pPr>
              <a:lnSpc>
                <a:spcPct val="150000"/>
              </a:lnSpc>
              <a:buSzPct val="125000"/>
            </a:pPr>
            <a:endParaRPr lang="en-US" sz="2000" dirty="0" smtClean="0">
              <a:latin typeface="Times New Roman" panose="02020603050405020304" pitchFamily="18" charset="0"/>
              <a:cs typeface="Times New Roman" panose="02020603050405020304" pitchFamily="18" charset="0"/>
            </a:endParaRPr>
          </a:p>
          <a:p>
            <a:pPr>
              <a:lnSpc>
                <a:spcPct val="150000"/>
              </a:lnSpc>
              <a:buSzPct val="125000"/>
            </a:pPr>
            <a:r>
              <a:rPr lang="en-US" sz="2000" dirty="0" smtClean="0">
                <a:latin typeface="Times New Roman" panose="02020603050405020304" pitchFamily="18" charset="0"/>
                <a:cs typeface="Times New Roman" panose="02020603050405020304" pitchFamily="18" charset="0"/>
              </a:rPr>
              <a:t>1. </a:t>
            </a:r>
            <a:r>
              <a:rPr lang="en-US" sz="2000" dirty="0" smtClean="0">
                <a:latin typeface="Times New Roman" panose="02020603050405020304" pitchFamily="18" charset="0"/>
                <a:cs typeface="Times New Roman" panose="02020603050405020304" pitchFamily="18" charset="0"/>
              </a:rPr>
              <a:t>Informal interaction </a:t>
            </a:r>
            <a:r>
              <a:rPr lang="en-US" sz="2000" dirty="0" smtClean="0">
                <a:latin typeface="Times New Roman" panose="02020603050405020304" pitchFamily="18" charset="0"/>
                <a:cs typeface="Times New Roman" panose="02020603050405020304" pitchFamily="18" charset="0"/>
              </a:rPr>
              <a:t>with teachers </a:t>
            </a:r>
            <a:r>
              <a:rPr lang="en-US" sz="2000" dirty="0" smtClean="0">
                <a:latin typeface="Times New Roman" panose="02020603050405020304" pitchFamily="18" charset="0"/>
                <a:cs typeface="Times New Roman" panose="02020603050405020304" pitchFamily="18" charset="0"/>
              </a:rPr>
              <a:t>to ascertain </a:t>
            </a:r>
            <a:r>
              <a:rPr lang="en-US" sz="2000" dirty="0" smtClean="0">
                <a:latin typeface="Times New Roman" panose="02020603050405020304" pitchFamily="18" charset="0"/>
                <a:cs typeface="Times New Roman" panose="02020603050405020304" pitchFamily="18" charset="0"/>
              </a:rPr>
              <a:t>the current challenges for promoting inclusive education.  Collect their opinion on including children with disabilities in their schools.</a:t>
            </a:r>
          </a:p>
          <a:p>
            <a:pPr>
              <a:lnSpc>
                <a:spcPct val="150000"/>
              </a:lnSpc>
              <a:buSzPct val="125000"/>
            </a:pPr>
            <a:r>
              <a:rPr lang="en-US" sz="2000" dirty="0" smtClean="0">
                <a:latin typeface="Times New Roman" panose="02020603050405020304" pitchFamily="18" charset="0"/>
                <a:cs typeface="Times New Roman" panose="02020603050405020304" pitchFamily="18" charset="0"/>
              </a:rPr>
              <a:t>2. Observe the physical environment and infrastructure with reference to accessibility to school by all the children.  Come out with possible alternatives.</a:t>
            </a:r>
          </a:p>
          <a:p>
            <a:pPr>
              <a:lnSpc>
                <a:spcPct val="150000"/>
              </a:lnSpc>
              <a:buSzPct val="125000"/>
            </a:pPr>
            <a:r>
              <a:rPr lang="en-US" sz="2000" dirty="0" smtClean="0">
                <a:latin typeface="Times New Roman" panose="02020603050405020304" pitchFamily="18" charset="0"/>
                <a:cs typeface="Times New Roman" panose="02020603050405020304" pitchFamily="18" charset="0"/>
              </a:rPr>
              <a:t>3. Observe the school practices and pedagogical interventions.  </a:t>
            </a:r>
            <a:r>
              <a:rPr lang="en-US" sz="2000" dirty="0" smtClean="0">
                <a:latin typeface="Times New Roman" panose="02020603050405020304" pitchFamily="18" charset="0"/>
                <a:cs typeface="Times New Roman" panose="02020603050405020304" pitchFamily="18" charset="0"/>
              </a:rPr>
              <a:t>Are </a:t>
            </a:r>
            <a:r>
              <a:rPr lang="en-US" sz="2000" dirty="0" smtClean="0">
                <a:latin typeface="Times New Roman" panose="02020603050405020304" pitchFamily="18" charset="0"/>
                <a:cs typeface="Times New Roman" panose="02020603050405020304" pitchFamily="18" charset="0"/>
              </a:rPr>
              <a:t>the school practices and pedagogy </a:t>
            </a:r>
            <a:r>
              <a:rPr lang="en-US" sz="2000" dirty="0" smtClean="0">
                <a:latin typeface="Times New Roman" panose="02020603050405020304" pitchFamily="18" charset="0"/>
                <a:cs typeface="Times New Roman" panose="02020603050405020304" pitchFamily="18" charset="0"/>
              </a:rPr>
              <a:t>meeting the </a:t>
            </a:r>
            <a:r>
              <a:rPr lang="en-US" sz="2000" dirty="0" smtClean="0">
                <a:latin typeface="Times New Roman" panose="02020603050405020304" pitchFamily="18" charset="0"/>
                <a:cs typeface="Times New Roman" panose="02020603050405020304" pitchFamily="18" charset="0"/>
              </a:rPr>
              <a:t>needs of ‘ALL’ children?  </a:t>
            </a:r>
            <a:r>
              <a:rPr lang="en-US" sz="2000" dirty="0" smtClean="0">
                <a:latin typeface="Times New Roman" panose="02020603050405020304" pitchFamily="18" charset="0"/>
                <a:cs typeface="Times New Roman" panose="02020603050405020304" pitchFamily="18" charset="0"/>
              </a:rPr>
              <a:t>Critically </a:t>
            </a:r>
            <a:r>
              <a:rPr lang="en-US" sz="2000" dirty="0" err="1" smtClean="0">
                <a:latin typeface="Times New Roman" panose="02020603050405020304" pitchFamily="18" charset="0"/>
                <a:cs typeface="Times New Roman" panose="02020603050405020304" pitchFamily="18" charset="0"/>
              </a:rPr>
              <a:t>analyse</a:t>
            </a:r>
            <a:r>
              <a:rPr lang="en-US" sz="2000" dirty="0" smtClean="0">
                <a:latin typeface="Times New Roman" panose="02020603050405020304" pitchFamily="18" charset="0"/>
                <a:cs typeface="Times New Roman" panose="02020603050405020304" pitchFamily="18" charset="0"/>
              </a:rPr>
              <a:t>.</a:t>
            </a:r>
          </a:p>
          <a:p>
            <a:pPr>
              <a:lnSpc>
                <a:spcPct val="150000"/>
              </a:lnSpc>
              <a:buSzPct val="125000"/>
            </a:pPr>
            <a:r>
              <a:rPr lang="en-US" sz="2000" dirty="0" smtClean="0">
                <a:latin typeface="Times New Roman" panose="02020603050405020304" pitchFamily="18" charset="0"/>
                <a:cs typeface="Times New Roman" panose="02020603050405020304" pitchFamily="18" charset="0"/>
              </a:rPr>
              <a:t>4. Study and observe the assessment and evaluation practices being followed in the school.  Critically reflect upon the practices in the context of inclusive education.</a:t>
            </a:r>
          </a:p>
          <a:p>
            <a:pPr>
              <a:lnSpc>
                <a:spcPct val="150000"/>
              </a:lnSpc>
              <a:buSzPct val="125000"/>
            </a:pPr>
            <a:r>
              <a:rPr lang="en-US" sz="2000" dirty="0" smtClean="0">
                <a:latin typeface="Times New Roman" panose="02020603050405020304" pitchFamily="18" charset="0"/>
                <a:cs typeface="Times New Roman" panose="02020603050405020304" pitchFamily="18" charset="0"/>
              </a:rPr>
              <a:t>5. Observe one class and reflect on the </a:t>
            </a:r>
            <a:r>
              <a:rPr lang="en-US" sz="2000" dirty="0" err="1" smtClean="0">
                <a:latin typeface="Times New Roman" panose="02020603050405020304" pitchFamily="18" charset="0"/>
                <a:cs typeface="Times New Roman" panose="02020603050405020304" pitchFamily="18" charset="0"/>
              </a:rPr>
              <a:t>behaviour</a:t>
            </a:r>
            <a:r>
              <a:rPr lang="en-US" sz="2000" dirty="0" smtClean="0">
                <a:latin typeface="Times New Roman" panose="02020603050405020304" pitchFamily="18" charset="0"/>
                <a:cs typeface="Times New Roman" panose="02020603050405020304" pitchFamily="18" charset="0"/>
              </a:rPr>
              <a:t>, language </a:t>
            </a:r>
            <a:r>
              <a:rPr lang="en-US" sz="2000" dirty="0" smtClean="0">
                <a:latin typeface="Times New Roman" panose="02020603050405020304" pitchFamily="18" charset="0"/>
                <a:cs typeface="Times New Roman" panose="02020603050405020304" pitchFamily="18" charset="0"/>
              </a:rPr>
              <a:t>and </a:t>
            </a:r>
            <a:r>
              <a:rPr lang="en-US" sz="2000" dirty="0" smtClean="0">
                <a:latin typeface="Times New Roman" panose="02020603050405020304" pitchFamily="18" charset="0"/>
                <a:cs typeface="Times New Roman" panose="02020603050405020304" pitchFamily="18" charset="0"/>
              </a:rPr>
              <a:t>the examples used </a:t>
            </a:r>
            <a:r>
              <a:rPr lang="en-US" sz="2000" dirty="0" smtClean="0">
                <a:latin typeface="Times New Roman" panose="02020603050405020304" pitchFamily="18" charset="0"/>
                <a:cs typeface="Times New Roman" panose="02020603050405020304" pitchFamily="18" charset="0"/>
              </a:rPr>
              <a:t> by the teacher from </a:t>
            </a:r>
            <a:r>
              <a:rPr lang="en-US" sz="2000" dirty="0" smtClean="0">
                <a:latin typeface="Times New Roman" panose="02020603050405020304" pitchFamily="18" charset="0"/>
                <a:cs typeface="Times New Roman" panose="02020603050405020304" pitchFamily="18" charset="0"/>
              </a:rPr>
              <a:t>the perspective of gender inclusion.</a:t>
            </a:r>
          </a:p>
        </p:txBody>
      </p:sp>
    </p:spTree>
    <p:extLst>
      <p:ext uri="{BB962C8B-B14F-4D97-AF65-F5344CB8AC3E}">
        <p14:creationId xmlns="" xmlns:p14="http://schemas.microsoft.com/office/powerpoint/2010/main" val="3876023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5" name="TextBox 4"/>
          <p:cNvSpPr txBox="1"/>
          <p:nvPr/>
        </p:nvSpPr>
        <p:spPr>
          <a:xfrm>
            <a:off x="300251" y="258588"/>
            <a:ext cx="11532358" cy="630942"/>
          </a:xfrm>
          <a:prstGeom prst="rect">
            <a:avLst/>
          </a:prstGeom>
          <a:noFill/>
        </p:spPr>
        <p:txBody>
          <a:bodyPr wrap="square" rtlCol="0">
            <a:spAutoFit/>
          </a:bodyPr>
          <a:lstStyle/>
          <a:p>
            <a:r>
              <a:rPr lang="en-US" sz="3500" dirty="0" smtClean="0">
                <a:solidFill>
                  <a:srgbClr val="0000CC"/>
                </a:solidFill>
                <a:latin typeface="Bernard MT Condensed" panose="02050806060905020404" pitchFamily="18" charset="0"/>
              </a:rPr>
              <a:t>Step - I</a:t>
            </a:r>
            <a:endParaRPr lang="en-US" sz="3500" dirty="0">
              <a:solidFill>
                <a:srgbClr val="0000CC"/>
              </a:solidFill>
              <a:latin typeface="Bernard MT Condensed" panose="02050806060905020404" pitchFamily="18" charset="0"/>
            </a:endParaRPr>
          </a:p>
        </p:txBody>
      </p:sp>
      <p:sp>
        <p:nvSpPr>
          <p:cNvPr id="7" name="TextBox 6"/>
          <p:cNvSpPr txBox="1"/>
          <p:nvPr/>
        </p:nvSpPr>
        <p:spPr>
          <a:xfrm>
            <a:off x="300250" y="1050872"/>
            <a:ext cx="11696131" cy="5632311"/>
          </a:xfrm>
          <a:prstGeom prst="rect">
            <a:avLst/>
          </a:prstGeom>
          <a:noFill/>
        </p:spPr>
        <p:txBody>
          <a:bodyPr wrap="square" rtlCol="0">
            <a:spAutoFit/>
          </a:bodyPr>
          <a:lstStyle/>
          <a:p>
            <a:pPr>
              <a:lnSpc>
                <a:spcPct val="150000"/>
              </a:lnSpc>
              <a:buSzPct val="125000"/>
            </a:pPr>
            <a:r>
              <a:rPr lang="en-US" sz="2000" dirty="0" smtClean="0">
                <a:latin typeface="Times New Roman" panose="02020603050405020304" pitchFamily="18" charset="0"/>
                <a:cs typeface="Times New Roman" panose="02020603050405020304" pitchFamily="18" charset="0"/>
              </a:rPr>
              <a:t>6. </a:t>
            </a:r>
            <a:r>
              <a:rPr lang="en-US" sz="2000" dirty="0" smtClean="0">
                <a:latin typeface="Times New Roman" panose="02020603050405020304" pitchFamily="18" charset="0"/>
                <a:cs typeface="Times New Roman" panose="02020603050405020304" pitchFamily="18" charset="0"/>
              </a:rPr>
              <a:t>Interact with </a:t>
            </a:r>
            <a:r>
              <a:rPr lang="en-US" sz="2000" dirty="0" smtClean="0">
                <a:latin typeface="Times New Roman" panose="02020603050405020304" pitchFamily="18" charset="0"/>
                <a:cs typeface="Times New Roman" panose="02020603050405020304" pitchFamily="18" charset="0"/>
              </a:rPr>
              <a:t>the students regarding their views on inclusion of children with disabilities in their schools/class as their peers.  </a:t>
            </a:r>
            <a:r>
              <a:rPr lang="en-US" sz="2000" dirty="0" smtClean="0">
                <a:latin typeface="Times New Roman" panose="02020603050405020304" pitchFamily="18" charset="0"/>
                <a:cs typeface="Times New Roman" panose="02020603050405020304" pitchFamily="18" charset="0"/>
              </a:rPr>
              <a:t>Document and share </a:t>
            </a:r>
            <a:r>
              <a:rPr lang="en-US" sz="2000" dirty="0" smtClean="0">
                <a:latin typeface="Times New Roman" panose="02020603050405020304" pitchFamily="18" charset="0"/>
                <a:cs typeface="Times New Roman" panose="02020603050405020304" pitchFamily="18" charset="0"/>
              </a:rPr>
              <a:t>your experiences during interaction.</a:t>
            </a:r>
          </a:p>
          <a:p>
            <a:pPr>
              <a:lnSpc>
                <a:spcPct val="150000"/>
              </a:lnSpc>
              <a:buSzPct val="125000"/>
            </a:pPr>
            <a:r>
              <a:rPr lang="en-US" sz="2000" dirty="0" smtClean="0">
                <a:latin typeface="Times New Roman" panose="02020603050405020304" pitchFamily="18" charset="0"/>
                <a:cs typeface="Times New Roman" panose="02020603050405020304" pitchFamily="18" charset="0"/>
              </a:rPr>
              <a:t>7. Observe and make a list of government facilities being utilized by the administration to include the students with diverse needs. Comment on policy and practice.</a:t>
            </a:r>
          </a:p>
          <a:p>
            <a:pPr>
              <a:lnSpc>
                <a:spcPct val="150000"/>
              </a:lnSpc>
              <a:buSzPct val="125000"/>
            </a:pPr>
            <a:r>
              <a:rPr lang="en-US" sz="2000" dirty="0" smtClean="0">
                <a:latin typeface="Times New Roman" panose="02020603050405020304" pitchFamily="18" charset="0"/>
                <a:cs typeface="Times New Roman" panose="02020603050405020304" pitchFamily="18" charset="0"/>
              </a:rPr>
              <a:t>8. Observe and interact with teachers to </a:t>
            </a:r>
            <a:r>
              <a:rPr lang="en-US" sz="2000" dirty="0" err="1" smtClean="0">
                <a:latin typeface="Times New Roman" panose="02020603050405020304" pitchFamily="18" charset="0"/>
                <a:cs typeface="Times New Roman" panose="02020603050405020304" pitchFamily="18" charset="0"/>
              </a:rPr>
              <a:t>analyse</a:t>
            </a:r>
            <a:r>
              <a:rPr lang="en-US" sz="2000" dirty="0" smtClean="0">
                <a:latin typeface="Times New Roman" panose="02020603050405020304" pitchFamily="18" charset="0"/>
                <a:cs typeface="Times New Roman" panose="02020603050405020304" pitchFamily="18" charset="0"/>
              </a:rPr>
              <a:t> their </a:t>
            </a:r>
            <a:r>
              <a:rPr lang="en-US" sz="2000" dirty="0" smtClean="0">
                <a:latin typeface="Times New Roman" panose="02020603050405020304" pitchFamily="18" charset="0"/>
                <a:cs typeface="Times New Roman" panose="02020603050405020304" pitchFamily="18" charset="0"/>
              </a:rPr>
              <a:t>role in building an inclusive school culture and classroom practices.</a:t>
            </a:r>
          </a:p>
          <a:p>
            <a:pPr>
              <a:lnSpc>
                <a:spcPct val="150000"/>
              </a:lnSpc>
              <a:buSzPct val="125000"/>
            </a:pPr>
            <a:r>
              <a:rPr lang="en-US" sz="2000" dirty="0" smtClean="0">
                <a:latin typeface="Times New Roman" panose="02020603050405020304" pitchFamily="18" charset="0"/>
                <a:cs typeface="Times New Roman" panose="02020603050405020304" pitchFamily="18" charset="0"/>
              </a:rPr>
              <a:t>9. Discuss with head teachers /class teachers regarding how they are concerned regarding enhancing partnership to promote inclusive education.  </a:t>
            </a:r>
            <a:r>
              <a:rPr lang="en-US" sz="2000" dirty="0" smtClean="0">
                <a:latin typeface="Times New Roman" panose="02020603050405020304" pitchFamily="18" charset="0"/>
                <a:cs typeface="Times New Roman" panose="02020603050405020304" pitchFamily="18" charset="0"/>
              </a:rPr>
              <a:t>Find out </a:t>
            </a:r>
            <a:r>
              <a:rPr lang="en-US" sz="2000" dirty="0" smtClean="0">
                <a:latin typeface="Times New Roman" panose="02020603050405020304" pitchFamily="18" charset="0"/>
                <a:cs typeface="Times New Roman" panose="02020603050405020304" pitchFamily="18" charset="0"/>
              </a:rPr>
              <a:t>how they are working together with parents and community to support the additional needs of the students</a:t>
            </a:r>
          </a:p>
          <a:p>
            <a:pPr>
              <a:lnSpc>
                <a:spcPct val="150000"/>
              </a:lnSpc>
              <a:buSzPct val="125000"/>
            </a:pPr>
            <a:r>
              <a:rPr lang="en-US" sz="2000" dirty="0" smtClean="0">
                <a:latin typeface="Times New Roman" panose="02020603050405020304" pitchFamily="18" charset="0"/>
                <a:cs typeface="Times New Roman" panose="02020603050405020304" pitchFamily="18" charset="0"/>
              </a:rPr>
              <a:t>10. Based on the observation of a classroom, identify the gaps in pedagogical practices that may not reach all children.  Suggest ways to modify the plan so that all the children in the class are benefited.</a:t>
            </a:r>
          </a:p>
          <a:p>
            <a:pPr>
              <a:lnSpc>
                <a:spcPct val="150000"/>
              </a:lnSpc>
              <a:buSzPct val="125000"/>
            </a:pP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707123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5" name="TextBox 4"/>
          <p:cNvSpPr txBox="1"/>
          <p:nvPr/>
        </p:nvSpPr>
        <p:spPr>
          <a:xfrm>
            <a:off x="300251" y="258588"/>
            <a:ext cx="11532358" cy="630942"/>
          </a:xfrm>
          <a:prstGeom prst="rect">
            <a:avLst/>
          </a:prstGeom>
          <a:noFill/>
        </p:spPr>
        <p:txBody>
          <a:bodyPr wrap="square" rtlCol="0">
            <a:spAutoFit/>
          </a:bodyPr>
          <a:lstStyle/>
          <a:p>
            <a:r>
              <a:rPr lang="en-US" sz="3500" dirty="0" smtClean="0">
                <a:solidFill>
                  <a:srgbClr val="0000CC"/>
                </a:solidFill>
                <a:latin typeface="Bernard MT Condensed" panose="02050806060905020404" pitchFamily="18" charset="0"/>
              </a:rPr>
              <a:t>Step - II</a:t>
            </a:r>
            <a:endParaRPr lang="en-US" sz="3500" dirty="0">
              <a:solidFill>
                <a:srgbClr val="0000CC"/>
              </a:solidFill>
              <a:latin typeface="Bernard MT Condensed" panose="02050806060905020404" pitchFamily="18" charset="0"/>
            </a:endParaRPr>
          </a:p>
        </p:txBody>
      </p:sp>
      <p:sp>
        <p:nvSpPr>
          <p:cNvPr id="7" name="TextBox 6"/>
          <p:cNvSpPr txBox="1"/>
          <p:nvPr/>
        </p:nvSpPr>
        <p:spPr>
          <a:xfrm>
            <a:off x="300250" y="1050872"/>
            <a:ext cx="11696131" cy="960328"/>
          </a:xfrm>
          <a:prstGeom prst="rect">
            <a:avLst/>
          </a:prstGeom>
          <a:noFill/>
        </p:spPr>
        <p:txBody>
          <a:bodyPr wrap="square" rtlCol="0">
            <a:spAutoFit/>
          </a:bodyPr>
          <a:lstStyle/>
          <a:p>
            <a:pPr>
              <a:lnSpc>
                <a:spcPct val="150000"/>
              </a:lnSpc>
              <a:buSzPct val="125000"/>
            </a:pPr>
            <a:r>
              <a:rPr lang="en-US" sz="2000" dirty="0">
                <a:latin typeface="Times New Roman" panose="02020603050405020304" pitchFamily="18" charset="0"/>
                <a:cs typeface="Times New Roman" panose="02020603050405020304" pitchFamily="18" charset="0"/>
              </a:rPr>
              <a:t>The students observed, interacted with students, teachers, head teachers, parents and developed their perspectives based on the ten themes</a:t>
            </a:r>
            <a:endParaRPr lang="en-US" sz="2000" dirty="0" smtClean="0">
              <a:latin typeface="Times New Roman" panose="02020603050405020304" pitchFamily="18" charset="0"/>
              <a:cs typeface="Times New Roman" panose="02020603050405020304" pitchFamily="18" charset="0"/>
            </a:endParaRPr>
          </a:p>
        </p:txBody>
      </p:sp>
      <p:sp>
        <p:nvSpPr>
          <p:cNvPr id="4" name="TextBox 3"/>
          <p:cNvSpPr txBox="1"/>
          <p:nvPr/>
        </p:nvSpPr>
        <p:spPr>
          <a:xfrm>
            <a:off x="300251" y="2172542"/>
            <a:ext cx="11532358" cy="630942"/>
          </a:xfrm>
          <a:prstGeom prst="rect">
            <a:avLst/>
          </a:prstGeom>
          <a:noFill/>
        </p:spPr>
        <p:txBody>
          <a:bodyPr wrap="square" rtlCol="0">
            <a:spAutoFit/>
          </a:bodyPr>
          <a:lstStyle/>
          <a:p>
            <a:r>
              <a:rPr lang="en-US" sz="3500" dirty="0" smtClean="0">
                <a:solidFill>
                  <a:srgbClr val="0000CC"/>
                </a:solidFill>
                <a:latin typeface="Bernard MT Condensed" panose="02050806060905020404" pitchFamily="18" charset="0"/>
              </a:rPr>
              <a:t>Step - III</a:t>
            </a:r>
            <a:endParaRPr lang="en-US" sz="3500" dirty="0">
              <a:solidFill>
                <a:srgbClr val="0000CC"/>
              </a:solidFill>
              <a:latin typeface="Bernard MT Condensed" panose="02050806060905020404" pitchFamily="18" charset="0"/>
            </a:endParaRPr>
          </a:p>
        </p:txBody>
      </p:sp>
      <p:sp>
        <p:nvSpPr>
          <p:cNvPr id="6" name="TextBox 5"/>
          <p:cNvSpPr txBox="1"/>
          <p:nvPr/>
        </p:nvSpPr>
        <p:spPr>
          <a:xfrm>
            <a:off x="136478" y="2964826"/>
            <a:ext cx="11696131" cy="2345322"/>
          </a:xfrm>
          <a:prstGeom prst="rect">
            <a:avLst/>
          </a:prstGeom>
          <a:noFill/>
        </p:spPr>
        <p:txBody>
          <a:bodyPr wrap="square" rtlCol="0">
            <a:spAutoFit/>
          </a:bodyPr>
          <a:lstStyle/>
          <a:p>
            <a:pPr>
              <a:lnSpc>
                <a:spcPct val="150000"/>
              </a:lnSpc>
              <a:buSzPct val="125000"/>
            </a:pPr>
            <a:r>
              <a:rPr lang="en-US" sz="2000" dirty="0" smtClean="0">
                <a:latin typeface="Times New Roman" panose="02020603050405020304" pitchFamily="18" charset="0"/>
                <a:cs typeface="Times New Roman" panose="02020603050405020304" pitchFamily="18" charset="0"/>
              </a:rPr>
              <a:t>On returning to the </a:t>
            </a:r>
            <a:r>
              <a:rPr lang="en-US" sz="2000" dirty="0">
                <a:latin typeface="Times New Roman" panose="02020603050405020304" pitchFamily="18" charset="0"/>
                <a:cs typeface="Times New Roman" panose="02020603050405020304" pitchFamily="18" charset="0"/>
              </a:rPr>
              <a:t>institute, the group of students from both the clusters came as a panel and narrated their learning with additional information they had gathered through reading resource material and discussing with each other. </a:t>
            </a:r>
            <a:endParaRPr lang="en-US" sz="2000" dirty="0" smtClean="0">
              <a:latin typeface="Times New Roman" panose="02020603050405020304" pitchFamily="18" charset="0"/>
              <a:cs typeface="Times New Roman" panose="02020603050405020304" pitchFamily="18" charset="0"/>
            </a:endParaRPr>
          </a:p>
          <a:p>
            <a:pPr>
              <a:lnSpc>
                <a:spcPct val="150000"/>
              </a:lnSpc>
              <a:buSzPct val="125000"/>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classroom provided a vibrant space for their voice to reverberate and reassure that they can be the agents of change with change in their attitude and modification in their approach in the classroom</a:t>
            </a: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242508698"/>
      </p:ext>
    </p:extLst>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396</TotalTime>
  <Words>1255</Words>
  <Application>Microsoft Office PowerPoint</Application>
  <PresentationFormat>Custom</PresentationFormat>
  <Paragraphs>64</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GAUTAM KUMAR</dc:creator>
  <cp:lastModifiedBy>hp</cp:lastModifiedBy>
  <cp:revision>17</cp:revision>
  <dcterms:created xsi:type="dcterms:W3CDTF">2017-04-13T07:32:40Z</dcterms:created>
  <dcterms:modified xsi:type="dcterms:W3CDTF">2017-04-15T05:05:36Z</dcterms:modified>
</cp:coreProperties>
</file>