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62" r:id="rId3"/>
    <p:sldId id="266" r:id="rId4"/>
    <p:sldId id="267" r:id="rId5"/>
    <p:sldId id="268" r:id="rId6"/>
    <p:sldId id="269" r:id="rId7"/>
    <p:sldId id="270" r:id="rId8"/>
    <p:sldId id="271" r:id="rId9"/>
    <p:sldId id="272" r:id="rId10"/>
    <p:sldId id="278" r:id="rId11"/>
    <p:sldId id="27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DDFCFF"/>
    <a:srgbClr val="98F4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6BFF434-CEBE-4B14-804F-CE48FE6454CB}" type="datetimeFigureOut">
              <a:rPr lang="en-US" smtClean="0"/>
              <a:pPr/>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p14="http://schemas.microsoft.com/office/powerpoint/2010/main" val="110467813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BFF434-CEBE-4B14-804F-CE48FE6454CB}" type="datetimeFigureOut">
              <a:rPr lang="en-US" smtClean="0"/>
              <a:pPr/>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p14="http://schemas.microsoft.com/office/powerpoint/2010/main" val="1335499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BFF434-CEBE-4B14-804F-CE48FE6454CB}" type="datetimeFigureOut">
              <a:rPr lang="en-US" smtClean="0"/>
              <a:pPr/>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p14="http://schemas.microsoft.com/office/powerpoint/2010/main" val="3184621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BFF434-CEBE-4B14-804F-CE48FE6454CB}" type="datetimeFigureOut">
              <a:rPr lang="en-US" smtClean="0"/>
              <a:pPr/>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p14="http://schemas.microsoft.com/office/powerpoint/2010/main" val="2821155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BFF434-CEBE-4B14-804F-CE48FE6454CB}" type="datetimeFigureOut">
              <a:rPr lang="en-US" smtClean="0"/>
              <a:pPr/>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p14="http://schemas.microsoft.com/office/powerpoint/2010/main" val="3447869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6BFF434-CEBE-4B14-804F-CE48FE6454CB}" type="datetimeFigureOut">
              <a:rPr lang="en-US" smtClean="0"/>
              <a:pPr/>
              <a:t>2/17/2021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p14="http://schemas.microsoft.com/office/powerpoint/2010/main" val="3145100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6BFF434-CEBE-4B14-804F-CE48FE6454CB}" type="datetimeFigureOut">
              <a:rPr lang="en-US" smtClean="0"/>
              <a:pPr/>
              <a:t>2/17/2021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p14="http://schemas.microsoft.com/office/powerpoint/2010/main" val="1649613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6BFF434-CEBE-4B14-804F-CE48FE6454CB}" type="datetimeFigureOut">
              <a:rPr lang="en-US" smtClean="0"/>
              <a:pPr/>
              <a:t>2/17/2021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p14="http://schemas.microsoft.com/office/powerpoint/2010/main" val="3564122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BFF434-CEBE-4B14-804F-CE48FE6454CB}" type="datetimeFigureOut">
              <a:rPr lang="en-US" smtClean="0"/>
              <a:pPr/>
              <a:t>2/17/2021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p14="http://schemas.microsoft.com/office/powerpoint/2010/main" val="143080819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BFF434-CEBE-4B14-804F-CE48FE6454CB}" type="datetimeFigureOut">
              <a:rPr lang="en-US" smtClean="0"/>
              <a:pPr/>
              <a:t>2/17/2021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p14="http://schemas.microsoft.com/office/powerpoint/2010/main" val="233608414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BFF434-CEBE-4B14-804F-CE48FE6454CB}" type="datetimeFigureOut">
              <a:rPr lang="en-US" smtClean="0"/>
              <a:pPr/>
              <a:t>2/17/2021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D3E37-6FA1-4A7A-80A7-BE7E7857FF8E}" type="slidenum">
              <a:rPr lang="en-US" smtClean="0"/>
              <a:pPr/>
              <a:t>‹#›</a:t>
            </a:fld>
            <a:endParaRPr lang="en-US"/>
          </a:p>
        </p:txBody>
      </p:sp>
    </p:spTree>
    <p:extLst>
      <p:ext uri="{BB962C8B-B14F-4D97-AF65-F5344CB8AC3E}">
        <p14:creationId xmlns:p14="http://schemas.microsoft.com/office/powerpoint/2010/main" val="2479341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BFF434-CEBE-4B14-804F-CE48FE6454CB}" type="datetimeFigureOut">
              <a:rPr lang="en-US" smtClean="0"/>
              <a:pPr/>
              <a:t>2/17/2021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5D3E37-6FA1-4A7A-80A7-BE7E7857FF8E}" type="slidenum">
              <a:rPr lang="en-US" smtClean="0"/>
              <a:pPr/>
              <a:t>‹#›</a:t>
            </a:fld>
            <a:endParaRPr lang="en-US"/>
          </a:p>
        </p:txBody>
      </p:sp>
    </p:spTree>
    <p:extLst>
      <p:ext uri="{BB962C8B-B14F-4D97-AF65-F5344CB8AC3E}">
        <p14:creationId xmlns:p14="http://schemas.microsoft.com/office/powerpoint/2010/main" val="960846888"/>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4" name="TextBox 3"/>
          <p:cNvSpPr txBox="1"/>
          <p:nvPr/>
        </p:nvSpPr>
        <p:spPr>
          <a:xfrm>
            <a:off x="159657" y="435428"/>
            <a:ext cx="11872686" cy="1323439"/>
          </a:xfrm>
          <a:prstGeom prst="rect">
            <a:avLst/>
          </a:prstGeom>
          <a:noFill/>
        </p:spPr>
        <p:txBody>
          <a:bodyPr wrap="square" rtlCol="0">
            <a:spAutoFit/>
          </a:bodyPr>
          <a:lstStyle/>
          <a:p>
            <a:pPr algn="ctr"/>
            <a:r>
              <a:rPr lang="en-US" sz="4000" dirty="0">
                <a:solidFill>
                  <a:srgbClr val="0000CC"/>
                </a:solidFill>
                <a:latin typeface="Times New Roman" panose="02020603050405020304" pitchFamily="18" charset="0"/>
                <a:cs typeface="Times New Roman" panose="02020603050405020304" pitchFamily="18" charset="0"/>
              </a:rPr>
              <a:t>Learning Engagement and Internal Assessment - Sociology of Education </a:t>
            </a:r>
          </a:p>
        </p:txBody>
      </p:sp>
      <p:sp>
        <p:nvSpPr>
          <p:cNvPr id="5" name="TextBox 4"/>
          <p:cNvSpPr txBox="1"/>
          <p:nvPr/>
        </p:nvSpPr>
        <p:spPr>
          <a:xfrm>
            <a:off x="5892799" y="4559757"/>
            <a:ext cx="5856515" cy="1938992"/>
          </a:xfrm>
          <a:prstGeom prst="rect">
            <a:avLst/>
          </a:prstGeom>
          <a:noFill/>
        </p:spPr>
        <p:txBody>
          <a:bodyPr wrap="square" rtlCol="0">
            <a:spAutoFit/>
          </a:bodyPr>
          <a:lstStyle/>
          <a:p>
            <a:pPr algn="ctr">
              <a:lnSpc>
                <a:spcPct val="150000"/>
              </a:lnSpc>
            </a:pPr>
            <a:r>
              <a:rPr lang="en-US" sz="2000" dirty="0">
                <a:solidFill>
                  <a:srgbClr val="0000CC"/>
                </a:solidFill>
                <a:latin typeface="Arial Rounded MT Bold" panose="020F0704030504030204" pitchFamily="34" charset="0"/>
              </a:rPr>
              <a:t>Dr. </a:t>
            </a:r>
            <a:r>
              <a:rPr lang="en-US" sz="2000" dirty="0" err="1">
                <a:solidFill>
                  <a:srgbClr val="0000CC"/>
                </a:solidFill>
                <a:latin typeface="Arial Rounded MT Bold" panose="020F0704030504030204" pitchFamily="34" charset="0"/>
              </a:rPr>
              <a:t>Gowramma</a:t>
            </a:r>
            <a:r>
              <a:rPr lang="en-US" sz="2000" dirty="0">
                <a:solidFill>
                  <a:srgbClr val="0000CC"/>
                </a:solidFill>
                <a:latin typeface="Arial Rounded MT Bold" panose="020F0704030504030204" pitchFamily="34" charset="0"/>
              </a:rPr>
              <a:t> I. P.</a:t>
            </a:r>
          </a:p>
          <a:p>
            <a:pPr algn="ctr">
              <a:lnSpc>
                <a:spcPct val="150000"/>
              </a:lnSpc>
            </a:pPr>
            <a:r>
              <a:rPr lang="en-US" sz="2000" dirty="0">
                <a:solidFill>
                  <a:srgbClr val="0000CC"/>
                </a:solidFill>
                <a:latin typeface="Arial Rounded MT Bold" panose="020F0704030504030204" pitchFamily="34" charset="0"/>
              </a:rPr>
              <a:t>Associate Professor</a:t>
            </a:r>
          </a:p>
          <a:p>
            <a:pPr algn="ctr">
              <a:lnSpc>
                <a:spcPct val="150000"/>
              </a:lnSpc>
            </a:pPr>
            <a:r>
              <a:rPr lang="en-US" sz="2000" dirty="0">
                <a:solidFill>
                  <a:srgbClr val="0000CC"/>
                </a:solidFill>
                <a:latin typeface="Arial Rounded MT Bold" panose="020F0704030504030204" pitchFamily="34" charset="0"/>
              </a:rPr>
              <a:t>Department of Education</a:t>
            </a:r>
          </a:p>
          <a:p>
            <a:pPr algn="ctr">
              <a:lnSpc>
                <a:spcPct val="150000"/>
              </a:lnSpc>
            </a:pPr>
            <a:r>
              <a:rPr lang="en-US" sz="2000" dirty="0">
                <a:solidFill>
                  <a:srgbClr val="0000CC"/>
                </a:solidFill>
                <a:latin typeface="Arial Rounded MT Bold" panose="020F0704030504030204" pitchFamily="34" charset="0"/>
              </a:rPr>
              <a:t>Regional Institute of Education, Bhubaneswar</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7430" y="4844954"/>
            <a:ext cx="1135370" cy="1653796"/>
          </a:xfrm>
          <a:prstGeom prst="rect">
            <a:avLst/>
          </a:prstGeom>
        </p:spPr>
      </p:pic>
    </p:spTree>
    <p:extLst>
      <p:ext uri="{BB962C8B-B14F-4D97-AF65-F5344CB8AC3E}">
        <p14:creationId xmlns:p14="http://schemas.microsoft.com/office/powerpoint/2010/main" val="287567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0251" y="258588"/>
            <a:ext cx="11532358" cy="630942"/>
          </a:xfrm>
          <a:prstGeom prst="rect">
            <a:avLst/>
          </a:prstGeom>
          <a:noFill/>
        </p:spPr>
        <p:txBody>
          <a:bodyPr wrap="square" rtlCol="0">
            <a:spAutoFit/>
          </a:bodyPr>
          <a:lstStyle/>
          <a:p>
            <a:r>
              <a:rPr lang="en-US" sz="3500" dirty="0">
                <a:solidFill>
                  <a:srgbClr val="0000CC"/>
                </a:solidFill>
                <a:latin typeface="Bernard MT Condensed" panose="02050806060905020404" pitchFamily="18" charset="0"/>
              </a:rPr>
              <a:t>Innovation</a:t>
            </a:r>
          </a:p>
        </p:txBody>
      </p:sp>
      <p:sp>
        <p:nvSpPr>
          <p:cNvPr id="7" name="TextBox 6"/>
          <p:cNvSpPr txBox="1"/>
          <p:nvPr/>
        </p:nvSpPr>
        <p:spPr>
          <a:xfrm>
            <a:off x="300250" y="1050872"/>
            <a:ext cx="11696131" cy="3785652"/>
          </a:xfrm>
          <a:prstGeom prst="rect">
            <a:avLst/>
          </a:prstGeom>
          <a:noFill/>
        </p:spPr>
        <p:txBody>
          <a:bodyPr wrap="square" rtlCol="0">
            <a:spAutoFit/>
          </a:bodyPr>
          <a:lstStyle/>
          <a:p>
            <a:pPr marL="342900" indent="-342900">
              <a:lnSpc>
                <a:spcPct val="150000"/>
              </a:lnSpc>
              <a:buSzPct val="1250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Novelty</a:t>
            </a:r>
            <a:r>
              <a:rPr lang="en-US" sz="2000" dirty="0">
                <a:latin typeface="Times New Roman" panose="02020603050405020304" pitchFamily="18" charset="0"/>
                <a:cs typeface="Times New Roman" panose="02020603050405020304" pitchFamily="18" charset="0"/>
              </a:rPr>
              <a:t> -  Using multiple modes of engagement and  assessment to suit every learner.  Giving an opportunity  to learn at ones own pace and appreciate the pleasure of cooperative learning and sharing of new learning </a:t>
            </a:r>
          </a:p>
          <a:p>
            <a:pPr marL="342900" indent="-342900">
              <a:lnSpc>
                <a:spcPct val="150000"/>
              </a:lnSpc>
              <a:buSzPct val="125000"/>
              <a:buFont typeface="Arial" panose="020B0604020202020204" pitchFamily="34" charset="0"/>
              <a:buChar char="•"/>
            </a:pPr>
            <a:r>
              <a:rPr lang="en-US" sz="2000" b="1" dirty="0" err="1">
                <a:latin typeface="Times New Roman" panose="02020603050405020304" pitchFamily="18" charset="0"/>
                <a:cs typeface="Times New Roman" panose="02020603050405020304" pitchFamily="18" charset="0"/>
              </a:rPr>
              <a:t>Replicability</a:t>
            </a:r>
            <a:r>
              <a:rPr lang="en-US" sz="2000" dirty="0">
                <a:latin typeface="Times New Roman" panose="02020603050405020304" pitchFamily="18" charset="0"/>
                <a:cs typeface="Times New Roman" panose="02020603050405020304" pitchFamily="18" charset="0"/>
              </a:rPr>
              <a:t>-  any teacher can follow different modalities for student  engagement and assessment as per the nature of the course and demand of the learner. </a:t>
            </a:r>
          </a:p>
          <a:p>
            <a:pPr marL="342900" indent="-342900">
              <a:lnSpc>
                <a:spcPct val="150000"/>
              </a:lnSpc>
              <a:buSzPct val="1250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Cost effectiveness</a:t>
            </a:r>
            <a:r>
              <a:rPr lang="en-US" sz="2000" dirty="0">
                <a:latin typeface="Times New Roman" panose="02020603050405020304" pitchFamily="18" charset="0"/>
                <a:cs typeface="Times New Roman" panose="02020603050405020304" pitchFamily="18" charset="0"/>
              </a:rPr>
              <a:t> - no additional cost is involved.  </a:t>
            </a:r>
          </a:p>
          <a:p>
            <a:pPr marL="342900" indent="-342900">
              <a:lnSpc>
                <a:spcPct val="150000"/>
              </a:lnSpc>
              <a:buSzPct val="1250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Usefulness</a:t>
            </a:r>
            <a:r>
              <a:rPr lang="en-US" sz="2000" dirty="0">
                <a:latin typeface="Times New Roman" panose="02020603050405020304" pitchFamily="18" charset="0"/>
                <a:cs typeface="Times New Roman" panose="02020603050405020304" pitchFamily="18" charset="0"/>
              </a:rPr>
              <a:t> - the feedback received from students shows that the 3</a:t>
            </a:r>
            <a:r>
              <a:rPr lang="en-US" sz="2000" baseline="30000" dirty="0">
                <a:latin typeface="Times New Roman" panose="02020603050405020304" pitchFamily="18" charset="0"/>
                <a:cs typeface="Times New Roman" panose="02020603050405020304" pitchFamily="18" charset="0"/>
              </a:rPr>
              <a:t>rd</a:t>
            </a:r>
            <a:r>
              <a:rPr lang="en-US" sz="2000" dirty="0">
                <a:latin typeface="Times New Roman" panose="02020603050405020304" pitchFamily="18" charset="0"/>
                <a:cs typeface="Times New Roman" panose="02020603050405020304" pitchFamily="18" charset="0"/>
              </a:rPr>
              <a:t> semester learning engagement and assessment was the most enjoyed with maximum learning .  The success experienced was continued into the </a:t>
            </a:r>
            <a:r>
              <a:rPr lang="en-US" sz="2000" dirty="0" err="1">
                <a:latin typeface="Times New Roman" panose="02020603050405020304" pitchFamily="18" charset="0"/>
                <a:cs typeface="Times New Roman" panose="02020603050405020304" pitchFamily="18" charset="0"/>
              </a:rPr>
              <a:t>the</a:t>
            </a:r>
            <a:r>
              <a:rPr lang="en-US" sz="2000" dirty="0">
                <a:latin typeface="Times New Roman" panose="02020603050405020304" pitchFamily="18" charset="0"/>
                <a:cs typeface="Times New Roman" panose="02020603050405020304" pitchFamily="18" charset="0"/>
              </a:rPr>
              <a:t> course of 4</a:t>
            </a:r>
            <a:r>
              <a:rPr lang="en-US" sz="2000" baseline="30000" dirty="0">
                <a:latin typeface="Times New Roman" panose="02020603050405020304" pitchFamily="18" charset="0"/>
                <a:cs typeface="Times New Roman" panose="02020603050405020304" pitchFamily="18" charset="0"/>
              </a:rPr>
              <a:t>th</a:t>
            </a:r>
            <a:r>
              <a:rPr lang="en-US" sz="2000" dirty="0">
                <a:latin typeface="Times New Roman" panose="02020603050405020304" pitchFamily="18" charset="0"/>
                <a:cs typeface="Times New Roman" panose="02020603050405020304" pitchFamily="18" charset="0"/>
              </a:rPr>
              <a:t> semester too with the request of students.</a:t>
            </a:r>
          </a:p>
        </p:txBody>
      </p:sp>
    </p:spTree>
    <p:extLst>
      <p:ext uri="{BB962C8B-B14F-4D97-AF65-F5344CB8AC3E}">
        <p14:creationId xmlns:p14="http://schemas.microsoft.com/office/powerpoint/2010/main" val="1242508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5" name="TextBox 4"/>
          <p:cNvSpPr txBox="1"/>
          <p:nvPr/>
        </p:nvSpPr>
        <p:spPr>
          <a:xfrm>
            <a:off x="300251" y="258588"/>
            <a:ext cx="11532358" cy="630942"/>
          </a:xfrm>
          <a:prstGeom prst="rect">
            <a:avLst/>
          </a:prstGeom>
          <a:noFill/>
        </p:spPr>
        <p:txBody>
          <a:bodyPr wrap="square" rtlCol="0">
            <a:spAutoFit/>
          </a:bodyPr>
          <a:lstStyle/>
          <a:p>
            <a:pPr algn="ctr"/>
            <a:r>
              <a:rPr lang="en-US" sz="3500" dirty="0">
                <a:solidFill>
                  <a:srgbClr val="0000CC"/>
                </a:solidFill>
                <a:latin typeface="Bernard MT Condensed" panose="02050806060905020404" pitchFamily="18" charset="0"/>
              </a:rPr>
              <a:t>Contact person for further details </a:t>
            </a:r>
          </a:p>
        </p:txBody>
      </p:sp>
      <p:sp>
        <p:nvSpPr>
          <p:cNvPr id="6" name="TextBox 5"/>
          <p:cNvSpPr txBox="1"/>
          <p:nvPr/>
        </p:nvSpPr>
        <p:spPr>
          <a:xfrm>
            <a:off x="218364" y="1372393"/>
            <a:ext cx="11696131" cy="1687641"/>
          </a:xfrm>
          <a:prstGeom prst="rect">
            <a:avLst/>
          </a:prstGeom>
          <a:noFill/>
        </p:spPr>
        <p:txBody>
          <a:bodyPr wrap="square" rtlCol="0">
            <a:spAutoFit/>
          </a:bodyPr>
          <a:lstStyle/>
          <a:p>
            <a:pPr algn="ctr">
              <a:lnSpc>
                <a:spcPct val="150000"/>
              </a:lnSpc>
              <a:buSzPct val="125000"/>
            </a:pPr>
            <a:r>
              <a:rPr lang="en-US" sz="2400" dirty="0">
                <a:solidFill>
                  <a:srgbClr val="0000CC"/>
                </a:solidFill>
                <a:latin typeface="Sitka Small" panose="02000505000000020004" pitchFamily="2" charset="0"/>
                <a:cs typeface="Times New Roman" panose="02020603050405020304" pitchFamily="18" charset="0"/>
              </a:rPr>
              <a:t>Dr. </a:t>
            </a:r>
            <a:r>
              <a:rPr lang="en-US" sz="2400" dirty="0" err="1">
                <a:solidFill>
                  <a:srgbClr val="0000CC"/>
                </a:solidFill>
                <a:latin typeface="Sitka Small" panose="02000505000000020004" pitchFamily="2" charset="0"/>
                <a:cs typeface="Times New Roman" panose="02020603050405020304" pitchFamily="18" charset="0"/>
              </a:rPr>
              <a:t>Gowramma</a:t>
            </a:r>
            <a:r>
              <a:rPr lang="en-US" sz="2400" dirty="0">
                <a:solidFill>
                  <a:srgbClr val="0000CC"/>
                </a:solidFill>
                <a:latin typeface="Sitka Small" panose="02000505000000020004" pitchFamily="2" charset="0"/>
                <a:cs typeface="Times New Roman" panose="02020603050405020304" pitchFamily="18" charset="0"/>
              </a:rPr>
              <a:t> I P</a:t>
            </a:r>
          </a:p>
          <a:p>
            <a:pPr algn="ctr">
              <a:lnSpc>
                <a:spcPct val="150000"/>
              </a:lnSpc>
              <a:buSzPct val="125000"/>
            </a:pPr>
            <a:r>
              <a:rPr lang="en-US" sz="2400" dirty="0">
                <a:solidFill>
                  <a:srgbClr val="0000CC"/>
                </a:solidFill>
                <a:latin typeface="Sitka Small" panose="02000505000000020004" pitchFamily="2" charset="0"/>
                <a:cs typeface="Times New Roman" panose="02020603050405020304" pitchFamily="18" charset="0"/>
              </a:rPr>
              <a:t>Department of Education</a:t>
            </a:r>
          </a:p>
          <a:p>
            <a:pPr algn="ctr">
              <a:lnSpc>
                <a:spcPct val="150000"/>
              </a:lnSpc>
              <a:buSzPct val="125000"/>
            </a:pPr>
            <a:r>
              <a:rPr lang="en-US" sz="2400" dirty="0">
                <a:solidFill>
                  <a:srgbClr val="0000CC"/>
                </a:solidFill>
                <a:latin typeface="Sitka Small" panose="02000505000000020004" pitchFamily="2" charset="0"/>
                <a:cs typeface="Times New Roman" panose="02020603050405020304" pitchFamily="18" charset="0"/>
              </a:rPr>
              <a:t>Regional Institute of Education, Bhubaneswar. </a:t>
            </a:r>
          </a:p>
        </p:txBody>
      </p:sp>
      <p:pic>
        <p:nvPicPr>
          <p:cNvPr id="7" name="Picture 6" descr="C:\Users\gauta\Desktop\88x31.png"/>
          <p:cNvPicPr/>
          <p:nvPr/>
        </p:nvPicPr>
        <p:blipFill>
          <a:blip r:embed="rId2">
            <a:extLst>
              <a:ext uri="{28A0092B-C50C-407E-A947-70E740481C1C}">
                <a14:useLocalDpi xmlns:a14="http://schemas.microsoft.com/office/drawing/2010/main" val="0"/>
              </a:ext>
            </a:extLst>
          </a:blip>
          <a:srcRect/>
          <a:stretch>
            <a:fillRect/>
          </a:stretch>
        </p:blipFill>
        <p:spPr bwMode="auto">
          <a:xfrm>
            <a:off x="627228" y="4468719"/>
            <a:ext cx="2279744" cy="758374"/>
          </a:xfrm>
          <a:prstGeom prst="rect">
            <a:avLst/>
          </a:prstGeom>
          <a:noFill/>
          <a:ln>
            <a:noFill/>
          </a:ln>
        </p:spPr>
      </p:pic>
    </p:spTree>
    <p:extLst>
      <p:ext uri="{BB962C8B-B14F-4D97-AF65-F5344CB8AC3E}">
        <p14:creationId xmlns:p14="http://schemas.microsoft.com/office/powerpoint/2010/main" val="3080990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2" name="TextBox 1"/>
          <p:cNvSpPr txBox="1"/>
          <p:nvPr/>
        </p:nvSpPr>
        <p:spPr>
          <a:xfrm>
            <a:off x="300251" y="354841"/>
            <a:ext cx="11532358" cy="630942"/>
          </a:xfrm>
          <a:prstGeom prst="rect">
            <a:avLst/>
          </a:prstGeom>
          <a:noFill/>
        </p:spPr>
        <p:txBody>
          <a:bodyPr wrap="square" rtlCol="0">
            <a:spAutoFit/>
          </a:bodyPr>
          <a:lstStyle/>
          <a:p>
            <a:r>
              <a:rPr lang="en-US" sz="3500" dirty="0">
                <a:solidFill>
                  <a:srgbClr val="0000CC"/>
                </a:solidFill>
                <a:latin typeface="Bernard MT Condensed" panose="02050806060905020404" pitchFamily="18" charset="0"/>
              </a:rPr>
              <a:t>CONTEXT</a:t>
            </a:r>
          </a:p>
        </p:txBody>
      </p:sp>
      <p:sp>
        <p:nvSpPr>
          <p:cNvPr id="3" name="TextBox 2"/>
          <p:cNvSpPr txBox="1"/>
          <p:nvPr/>
        </p:nvSpPr>
        <p:spPr>
          <a:xfrm>
            <a:off x="300250" y="1050872"/>
            <a:ext cx="11696131" cy="2862322"/>
          </a:xfrm>
          <a:prstGeom prst="rect">
            <a:avLst/>
          </a:prstGeom>
          <a:noFill/>
        </p:spPr>
        <p:txBody>
          <a:bodyPr wrap="square" rtlCol="0">
            <a:spAutoFit/>
          </a:bodyPr>
          <a:lstStyle/>
          <a:p>
            <a:pPr marL="285750" indent="-28575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During the introductory class as a group we </a:t>
            </a:r>
            <a:r>
              <a:rPr lang="en-US" sz="2000" dirty="0" err="1">
                <a:latin typeface="Times New Roman" panose="02020603050405020304" pitchFamily="18" charset="0"/>
                <a:cs typeface="Times New Roman" panose="02020603050405020304" pitchFamily="18" charset="0"/>
              </a:rPr>
              <a:t>analyse</a:t>
            </a:r>
            <a:r>
              <a:rPr lang="en-US" sz="2000" dirty="0">
                <a:latin typeface="Times New Roman" panose="02020603050405020304" pitchFamily="18" charset="0"/>
                <a:cs typeface="Times New Roman" panose="02020603050405020304" pitchFamily="18" charset="0"/>
              </a:rPr>
              <a:t> the content, plan time frame, modality of transaction of the content and assessment pattern.</a:t>
            </a:r>
          </a:p>
          <a:p>
            <a:pPr marL="285750" indent="-28575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30 marks of writing for one hour is against the philosophy of continuous and comprehensive assessment that we hold high. </a:t>
            </a:r>
          </a:p>
          <a:p>
            <a:pPr marL="285750" indent="-28575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With lots of discussion based on students’ convenience it was decided in 3</a:t>
            </a:r>
            <a:r>
              <a:rPr lang="en-US" sz="2000" baseline="30000" dirty="0">
                <a:latin typeface="Times New Roman" panose="02020603050405020304" pitchFamily="18" charset="0"/>
                <a:cs typeface="Times New Roman" panose="02020603050405020304" pitchFamily="18" charset="0"/>
              </a:rPr>
              <a:t>rd</a:t>
            </a:r>
            <a:r>
              <a:rPr lang="en-US" sz="2000" dirty="0">
                <a:latin typeface="Times New Roman" panose="02020603050405020304" pitchFamily="18" charset="0"/>
                <a:cs typeface="Times New Roman" panose="02020603050405020304" pitchFamily="18" charset="0"/>
              </a:rPr>
              <a:t>  semester of M Ed we would go for variety of modes of learning engagement and assessment  instead of the routine ways.</a:t>
            </a:r>
          </a:p>
        </p:txBody>
      </p:sp>
    </p:spTree>
    <p:extLst>
      <p:ext uri="{BB962C8B-B14F-4D97-AF65-F5344CB8AC3E}">
        <p14:creationId xmlns:p14="http://schemas.microsoft.com/office/powerpoint/2010/main" val="3993561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2" name="TextBox 1"/>
          <p:cNvSpPr txBox="1"/>
          <p:nvPr/>
        </p:nvSpPr>
        <p:spPr>
          <a:xfrm>
            <a:off x="300251" y="354841"/>
            <a:ext cx="11532358" cy="630942"/>
          </a:xfrm>
          <a:prstGeom prst="rect">
            <a:avLst/>
          </a:prstGeom>
          <a:noFill/>
        </p:spPr>
        <p:txBody>
          <a:bodyPr wrap="square" rtlCol="0">
            <a:spAutoFit/>
          </a:bodyPr>
          <a:lstStyle/>
          <a:p>
            <a:r>
              <a:rPr lang="en-US" sz="3500" dirty="0">
                <a:solidFill>
                  <a:srgbClr val="0000CC"/>
                </a:solidFill>
                <a:latin typeface="Bernard MT Condensed" panose="02050806060905020404" pitchFamily="18" charset="0"/>
              </a:rPr>
              <a:t>Objectives</a:t>
            </a:r>
          </a:p>
        </p:txBody>
      </p:sp>
      <p:sp>
        <p:nvSpPr>
          <p:cNvPr id="3" name="TextBox 2"/>
          <p:cNvSpPr txBox="1"/>
          <p:nvPr/>
        </p:nvSpPr>
        <p:spPr>
          <a:xfrm>
            <a:off x="300250" y="1050872"/>
            <a:ext cx="11696131" cy="1477328"/>
          </a:xfrm>
          <a:prstGeom prst="rect">
            <a:avLst/>
          </a:prstGeom>
          <a:noFill/>
        </p:spPr>
        <p:txBody>
          <a:bodyPr wrap="square" rtlCol="0">
            <a:spAutoFit/>
          </a:bodyPr>
          <a:lstStyle/>
          <a:p>
            <a:pPr marL="285750" indent="-28575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To develop the habit of self learning and taking responsibility of one’s learning</a:t>
            </a:r>
          </a:p>
          <a:p>
            <a:pPr marL="285750" indent="-28575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To reduce the pressure of learning for exam</a:t>
            </a:r>
          </a:p>
          <a:p>
            <a:pPr marL="285750" indent="-28575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To enhance cooperative learning </a:t>
            </a:r>
          </a:p>
        </p:txBody>
      </p:sp>
    </p:spTree>
    <p:extLst>
      <p:ext uri="{BB962C8B-B14F-4D97-AF65-F5344CB8AC3E}">
        <p14:creationId xmlns:p14="http://schemas.microsoft.com/office/powerpoint/2010/main" val="827826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2" name="TextBox 1"/>
          <p:cNvSpPr txBox="1"/>
          <p:nvPr/>
        </p:nvSpPr>
        <p:spPr>
          <a:xfrm>
            <a:off x="300251" y="354841"/>
            <a:ext cx="11532358" cy="630942"/>
          </a:xfrm>
          <a:prstGeom prst="rect">
            <a:avLst/>
          </a:prstGeom>
          <a:noFill/>
        </p:spPr>
        <p:txBody>
          <a:bodyPr wrap="square" rtlCol="0">
            <a:spAutoFit/>
          </a:bodyPr>
          <a:lstStyle/>
          <a:p>
            <a:r>
              <a:rPr lang="en-US" sz="3500" dirty="0">
                <a:solidFill>
                  <a:srgbClr val="0000CC"/>
                </a:solidFill>
                <a:latin typeface="Bernard MT Condensed" panose="02050806060905020404" pitchFamily="18" charset="0"/>
              </a:rPr>
              <a:t>The Process / (Practice) </a:t>
            </a:r>
          </a:p>
        </p:txBody>
      </p:sp>
      <p:sp>
        <p:nvSpPr>
          <p:cNvPr id="5" name="TextBox 4"/>
          <p:cNvSpPr txBox="1"/>
          <p:nvPr/>
        </p:nvSpPr>
        <p:spPr>
          <a:xfrm>
            <a:off x="300250" y="1050872"/>
            <a:ext cx="11696131" cy="6093976"/>
          </a:xfrm>
          <a:prstGeom prst="rect">
            <a:avLst/>
          </a:prstGeom>
          <a:noFill/>
        </p:spPr>
        <p:txBody>
          <a:bodyPr wrap="square" rtlCol="0">
            <a:spAutoFit/>
          </a:bodyPr>
          <a:lstStyle/>
          <a:p>
            <a:pPr marL="457200" indent="-457200">
              <a:lnSpc>
                <a:spcPct val="150000"/>
              </a:lnSpc>
              <a:buSzPct val="125000"/>
            </a:pPr>
            <a:r>
              <a:rPr lang="en-US" sz="2000" dirty="0">
                <a:latin typeface="Times New Roman" panose="02020603050405020304" pitchFamily="18" charset="0"/>
                <a:cs typeface="Times New Roman" panose="02020603050405020304" pitchFamily="18" charset="0"/>
              </a:rPr>
              <a:t>	I. Multiple Modes of Engagement and Expression - online course, small group learning, group presentation and  open house discussion.  Sharing of  online learning in written and oral form.  Preparation to take up objective type test and discussion on each item and the distracters.  Teacher educator assuming the role of co-learner </a:t>
            </a:r>
          </a:p>
          <a:p>
            <a:pPr marL="457200" indent="-457200">
              <a:lnSpc>
                <a:spcPct val="150000"/>
              </a:lnSpc>
              <a:buSzPct val="125000"/>
            </a:pPr>
            <a:r>
              <a:rPr lang="en-US" sz="2000" dirty="0">
                <a:latin typeface="Times New Roman" panose="02020603050405020304" pitchFamily="18" charset="0"/>
                <a:cs typeface="Times New Roman" panose="02020603050405020304" pitchFamily="18" charset="0"/>
              </a:rPr>
              <a:t>	</a:t>
            </a:r>
          </a:p>
          <a:p>
            <a:pPr marL="457200" indent="-457200">
              <a:lnSpc>
                <a:spcPct val="150000"/>
              </a:lnSpc>
              <a:buSzPct val="125000"/>
            </a:pPr>
            <a:r>
              <a:rPr lang="en-US" sz="2000" dirty="0">
                <a:latin typeface="Times New Roman" panose="02020603050405020304" pitchFamily="18" charset="0"/>
                <a:cs typeface="Times New Roman" panose="02020603050405020304" pitchFamily="18" charset="0"/>
              </a:rPr>
              <a:t>II. Multiple Modes of Assessment for a total of 30 marks of internal assessment</a:t>
            </a:r>
          </a:p>
          <a:p>
            <a:pPr marL="914400" lvl="1" indent="-457200">
              <a:lnSpc>
                <a:spcPct val="150000"/>
              </a:lnSpc>
              <a:buSzPct val="125000"/>
              <a:buFont typeface="+mj-lt"/>
              <a:buAutoNum type="alphaLcPeriod"/>
            </a:pPr>
            <a:r>
              <a:rPr lang="en-US" sz="2000" dirty="0">
                <a:latin typeface="Times New Roman" panose="02020603050405020304" pitchFamily="18" charset="0"/>
                <a:cs typeface="Times New Roman" panose="02020603050405020304" pitchFamily="18" charset="0"/>
              </a:rPr>
              <a:t>One online course completion – 5 marks</a:t>
            </a:r>
          </a:p>
          <a:p>
            <a:pPr marL="914400" lvl="1" indent="-457200">
              <a:lnSpc>
                <a:spcPct val="150000"/>
              </a:lnSpc>
              <a:buSzPct val="125000"/>
              <a:buFont typeface="+mj-lt"/>
              <a:buAutoNum type="alphaLcPeriod"/>
            </a:pPr>
            <a:r>
              <a:rPr lang="en-US" sz="2000" dirty="0">
                <a:latin typeface="Times New Roman" panose="02020603050405020304" pitchFamily="18" charset="0"/>
                <a:cs typeface="Times New Roman" panose="02020603050405020304" pitchFamily="18" charset="0"/>
              </a:rPr>
              <a:t>Discussion on online course and write up on the learning process -5 marks </a:t>
            </a:r>
          </a:p>
          <a:p>
            <a:pPr marL="914400" lvl="1" indent="-457200">
              <a:lnSpc>
                <a:spcPct val="150000"/>
              </a:lnSpc>
              <a:buSzPct val="125000"/>
              <a:buFont typeface="+mj-lt"/>
              <a:buAutoNum type="alphaLcPeriod"/>
            </a:pPr>
            <a:r>
              <a:rPr lang="en-US" sz="2000" dirty="0">
                <a:latin typeface="Times New Roman" panose="02020603050405020304" pitchFamily="18" charset="0"/>
                <a:cs typeface="Times New Roman" panose="02020603050405020304" pitchFamily="18" charset="0"/>
              </a:rPr>
              <a:t>Presentation of group work on selected topics from the units one and two, submission of assignment – 5 + 5 (10) marks</a:t>
            </a:r>
          </a:p>
          <a:p>
            <a:pPr marL="914400" lvl="1" indent="-457200">
              <a:lnSpc>
                <a:spcPct val="150000"/>
              </a:lnSpc>
              <a:buSzPct val="125000"/>
              <a:buFont typeface="+mj-lt"/>
              <a:buAutoNum type="alphaLcPeriod"/>
            </a:pPr>
            <a:r>
              <a:rPr lang="en-US" sz="2000" dirty="0">
                <a:latin typeface="Times New Roman" panose="02020603050405020304" pitchFamily="18" charset="0"/>
                <a:cs typeface="Times New Roman" panose="02020603050405020304" pitchFamily="18" charset="0"/>
              </a:rPr>
              <a:t>Multiple choice test covering the content of two units – 10 marks</a:t>
            </a:r>
          </a:p>
          <a:p>
            <a:pPr marL="914400" lvl="1" indent="-457200">
              <a:lnSpc>
                <a:spcPct val="150000"/>
              </a:lnSpc>
              <a:buSzPct val="125000"/>
              <a:buFont typeface="+mj-lt"/>
              <a:buAutoNum type="alphaLcPeriod"/>
            </a:pPr>
            <a:endParaRPr lang="en-US" sz="2000" dirty="0">
              <a:latin typeface="Times New Roman" panose="02020603050405020304" pitchFamily="18" charset="0"/>
              <a:cs typeface="Times New Roman" panose="02020603050405020304" pitchFamily="18" charset="0"/>
            </a:endParaRPr>
          </a:p>
          <a:p>
            <a:pPr>
              <a:lnSpc>
                <a:spcPct val="150000"/>
              </a:lnSpc>
              <a:buSzPct val="125000"/>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1604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5" name="TextBox 4"/>
          <p:cNvSpPr txBox="1"/>
          <p:nvPr/>
        </p:nvSpPr>
        <p:spPr>
          <a:xfrm>
            <a:off x="300251" y="258588"/>
            <a:ext cx="11532358" cy="630942"/>
          </a:xfrm>
          <a:prstGeom prst="rect">
            <a:avLst/>
          </a:prstGeom>
          <a:noFill/>
        </p:spPr>
        <p:txBody>
          <a:bodyPr wrap="square" rtlCol="0">
            <a:spAutoFit/>
          </a:bodyPr>
          <a:lstStyle/>
          <a:p>
            <a:r>
              <a:rPr lang="en-US" sz="3500" dirty="0">
                <a:solidFill>
                  <a:srgbClr val="0000CC"/>
                </a:solidFill>
                <a:latin typeface="Bernard MT Condensed" panose="02050806060905020404" pitchFamily="18" charset="0"/>
              </a:rPr>
              <a:t>Online course </a:t>
            </a:r>
          </a:p>
        </p:txBody>
      </p:sp>
      <p:sp>
        <p:nvSpPr>
          <p:cNvPr id="7" name="TextBox 6"/>
          <p:cNvSpPr txBox="1"/>
          <p:nvPr/>
        </p:nvSpPr>
        <p:spPr>
          <a:xfrm>
            <a:off x="300250" y="1050872"/>
            <a:ext cx="11696131" cy="4708981"/>
          </a:xfrm>
          <a:prstGeom prst="rect">
            <a:avLst/>
          </a:prstGeom>
          <a:noFill/>
        </p:spPr>
        <p:txBody>
          <a:bodyPr wrap="square" rtlCol="0">
            <a:spAutoFit/>
          </a:bodyPr>
          <a:lstStyle/>
          <a:p>
            <a:pPr marL="342900" indent="-34290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self-blend model of blended learning where students choose an online course to augment the traditional learning was made use of as an additional input to the course of study. </a:t>
            </a:r>
          </a:p>
          <a:p>
            <a:pPr marL="342900" indent="-34290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Made use of the educational technology cell to explore the availability of courses and feasibility of taking them. </a:t>
            </a:r>
          </a:p>
          <a:p>
            <a:pPr marL="342900" indent="-34290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With students who were good with technology, a demonstration of how to enroll into the course, access video lessons, take up assessment was </a:t>
            </a:r>
            <a:r>
              <a:rPr lang="en-US" sz="2000" dirty="0" err="1">
                <a:latin typeface="Times New Roman" panose="02020603050405020304" pitchFamily="18" charset="0"/>
                <a:cs typeface="Times New Roman" panose="02020603050405020304" pitchFamily="18" charset="0"/>
              </a:rPr>
              <a:t>organised</a:t>
            </a:r>
            <a:r>
              <a:rPr lang="en-US" sz="2000" dirty="0">
                <a:latin typeface="Times New Roman" panose="02020603050405020304" pitchFamily="18" charset="0"/>
                <a:cs typeface="Times New Roman" panose="02020603050405020304" pitchFamily="18" charset="0"/>
              </a:rPr>
              <a:t>.</a:t>
            </a:r>
          </a:p>
          <a:p>
            <a:pPr marL="342900" indent="-34290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 free, 4 week, self paced course comprising of 4 modules, relevant to the course of study was chosen  on sociology that comprised of four modules - the sociological imagination, inequality in the 21</a:t>
            </a:r>
            <a:r>
              <a:rPr lang="en-US" sz="2000" baseline="30000" dirty="0">
                <a:latin typeface="Times New Roman" panose="02020603050405020304" pitchFamily="18" charset="0"/>
                <a:cs typeface="Times New Roman" panose="02020603050405020304" pitchFamily="18" charset="0"/>
              </a:rPr>
              <a:t>st</a:t>
            </a:r>
            <a:r>
              <a:rPr lang="en-US" sz="2000" dirty="0">
                <a:latin typeface="Times New Roman" panose="02020603050405020304" pitchFamily="18" charset="0"/>
                <a:cs typeface="Times New Roman" panose="02020603050405020304" pitchFamily="18" charset="0"/>
              </a:rPr>
              <a:t> century: local and global stratification, social structures and from concrete to the elastic.  All of us used open2study an Australian leader in accredited online education. </a:t>
            </a:r>
          </a:p>
        </p:txBody>
      </p:sp>
    </p:spTree>
    <p:extLst>
      <p:ext uri="{BB962C8B-B14F-4D97-AF65-F5344CB8AC3E}">
        <p14:creationId xmlns:p14="http://schemas.microsoft.com/office/powerpoint/2010/main" val="3876023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7" name="TextBox 6"/>
          <p:cNvSpPr txBox="1"/>
          <p:nvPr/>
        </p:nvSpPr>
        <p:spPr>
          <a:xfrm>
            <a:off x="300250" y="997359"/>
            <a:ext cx="11696131" cy="3323987"/>
          </a:xfrm>
          <a:prstGeom prst="rect">
            <a:avLst/>
          </a:prstGeom>
          <a:noFill/>
        </p:spPr>
        <p:txBody>
          <a:bodyPr wrap="square" rtlCol="0">
            <a:spAutoFit/>
          </a:bodyPr>
          <a:lstStyle/>
          <a:p>
            <a:pPr marL="342900" indent="-34290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Open2study was chosen because of its flexibility and ease of use by a new online learner.  The date of opening of assignment and closing of assignment were informed through email.  Mail alerts were given to indicate days and hours left to complete the modules.  I enrolled into the same courses with students.</a:t>
            </a:r>
          </a:p>
          <a:p>
            <a:pPr marL="342900" indent="-34290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Submission of certificate irrespective of the marks scored would give the students 5 marks. 60% score was the mandate for course completion. </a:t>
            </a:r>
          </a:p>
          <a:p>
            <a:pPr marL="342900" indent="-34290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 the tutorial sessions the progress made by each one in the course and the new learning was shared.</a:t>
            </a:r>
          </a:p>
          <a:p>
            <a:pPr marL="342900" indent="-34290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Simultaneously they were writing their reflections on the learning which was submitted for assessment.</a:t>
            </a:r>
          </a:p>
        </p:txBody>
      </p:sp>
    </p:spTree>
    <p:extLst>
      <p:ext uri="{BB962C8B-B14F-4D97-AF65-F5344CB8AC3E}">
        <p14:creationId xmlns:p14="http://schemas.microsoft.com/office/powerpoint/2010/main" val="2494351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5" name="TextBox 4"/>
          <p:cNvSpPr txBox="1"/>
          <p:nvPr/>
        </p:nvSpPr>
        <p:spPr>
          <a:xfrm>
            <a:off x="300250" y="0"/>
            <a:ext cx="11532358" cy="630942"/>
          </a:xfrm>
          <a:prstGeom prst="rect">
            <a:avLst/>
          </a:prstGeom>
          <a:noFill/>
        </p:spPr>
        <p:txBody>
          <a:bodyPr wrap="square" rtlCol="0">
            <a:spAutoFit/>
          </a:bodyPr>
          <a:lstStyle/>
          <a:p>
            <a:r>
              <a:rPr lang="en-US" sz="3500" dirty="0">
                <a:solidFill>
                  <a:srgbClr val="0000CC"/>
                </a:solidFill>
                <a:latin typeface="Bernard MT Condensed" panose="02050806060905020404" pitchFamily="18" charset="0"/>
              </a:rPr>
              <a:t>Assignment</a:t>
            </a:r>
          </a:p>
        </p:txBody>
      </p:sp>
      <p:sp>
        <p:nvSpPr>
          <p:cNvPr id="7" name="TextBox 6"/>
          <p:cNvSpPr txBox="1"/>
          <p:nvPr/>
        </p:nvSpPr>
        <p:spPr>
          <a:xfrm>
            <a:off x="300250" y="630942"/>
            <a:ext cx="11696131" cy="5859553"/>
          </a:xfrm>
          <a:prstGeom prst="rect">
            <a:avLst/>
          </a:prstGeom>
          <a:noFill/>
        </p:spPr>
        <p:txBody>
          <a:bodyPr wrap="square" rtlCol="0">
            <a:spAutoFit/>
          </a:bodyPr>
          <a:lstStyle/>
          <a:p>
            <a:pPr marL="342900" indent="-342900">
              <a:lnSpc>
                <a:spcPct val="150000"/>
              </a:lnSpc>
              <a:buSzPct val="1250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unit was divided into nine topics for assignment* </a:t>
            </a:r>
          </a:p>
          <a:p>
            <a:pPr marL="342900" indent="-342900">
              <a:lnSpc>
                <a:spcPct val="150000"/>
              </a:lnSpc>
              <a:buSzPct val="1250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Materials were collected from colleagues working in the constituent units of NCERT the RIE Bhopal and NIE New Delhi.</a:t>
            </a:r>
          </a:p>
          <a:p>
            <a:pPr marL="342900" indent="-342900">
              <a:lnSpc>
                <a:spcPct val="150000"/>
              </a:lnSpc>
              <a:buSzPct val="1250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Video conference for introducing the objectives of the course and for clarifications of basic concepts of sociology was </a:t>
            </a:r>
            <a:r>
              <a:rPr lang="en-US" dirty="0" err="1">
                <a:latin typeface="Times New Roman" panose="02020603050405020304" pitchFamily="18" charset="0"/>
                <a:cs typeface="Times New Roman" panose="02020603050405020304" pitchFamily="18" charset="0"/>
              </a:rPr>
              <a:t>organised</a:t>
            </a:r>
            <a:r>
              <a:rPr lang="en-US" dirty="0">
                <a:latin typeface="Times New Roman" panose="02020603050405020304" pitchFamily="18" charset="0"/>
                <a:cs typeface="Times New Roman" panose="02020603050405020304" pitchFamily="18" charset="0"/>
              </a:rPr>
              <a:t>.  They also sent materials to supplement learning the unit. </a:t>
            </a:r>
          </a:p>
          <a:p>
            <a:pPr marL="342900" indent="-342900">
              <a:lnSpc>
                <a:spcPct val="150000"/>
              </a:lnSpc>
              <a:buSzPct val="1250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Tutorial classes were used to read the material in small groups and make note of the points for discussion during presentation. </a:t>
            </a:r>
          </a:p>
          <a:p>
            <a:pPr marL="342900" indent="-342900">
              <a:lnSpc>
                <a:spcPct val="150000"/>
              </a:lnSpc>
              <a:buSzPct val="1250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Students prepared a write up of the topic after the class hours that was refined and submitted after the presentation. </a:t>
            </a:r>
          </a:p>
          <a:p>
            <a:pPr marL="342900" indent="-342900">
              <a:lnSpc>
                <a:spcPct val="150000"/>
              </a:lnSpc>
              <a:buSzPct val="1250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As it was a guided group work there was no hesitation in presenting the points and initiating discussion even by the students who were otherwise not very vocal. </a:t>
            </a:r>
          </a:p>
          <a:p>
            <a:pPr marL="342900" indent="-342900">
              <a:lnSpc>
                <a:spcPct val="150000"/>
              </a:lnSpc>
              <a:buSzPct val="1250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class used to turn into a debate with certain issues of contradiction which gave courage to students to speak their thought irrespective of being </a:t>
            </a:r>
            <a:r>
              <a:rPr lang="en-US" dirty="0" err="1">
                <a:latin typeface="Times New Roman" panose="02020603050405020304" pitchFamily="18" charset="0"/>
                <a:cs typeface="Times New Roman" panose="02020603050405020304" pitchFamily="18" charset="0"/>
              </a:rPr>
              <a:t>judgemental</a:t>
            </a:r>
            <a:r>
              <a:rPr lang="en-US" dirty="0">
                <a:latin typeface="Times New Roman" panose="02020603050405020304" pitchFamily="18" charset="0"/>
                <a:cs typeface="Times New Roman" panose="02020603050405020304" pitchFamily="18" charset="0"/>
              </a:rPr>
              <a:t>. </a:t>
            </a:r>
          </a:p>
          <a:p>
            <a:pPr marL="342900" indent="-342900">
              <a:lnSpc>
                <a:spcPct val="150000"/>
              </a:lnSpc>
              <a:buSzPct val="1250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presentation was individually assessed and the write up was assessed in group.</a:t>
            </a:r>
          </a:p>
          <a:p>
            <a:pPr marL="342900" indent="-342900">
              <a:lnSpc>
                <a:spcPct val="150000"/>
              </a:lnSpc>
              <a:buSzPct val="1250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*topics of assignment is given in the handout</a:t>
            </a:r>
          </a:p>
        </p:txBody>
      </p:sp>
    </p:spTree>
    <p:extLst>
      <p:ext uri="{BB962C8B-B14F-4D97-AF65-F5344CB8AC3E}">
        <p14:creationId xmlns:p14="http://schemas.microsoft.com/office/powerpoint/2010/main" val="3707123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5" name="TextBox 4"/>
          <p:cNvSpPr txBox="1"/>
          <p:nvPr/>
        </p:nvSpPr>
        <p:spPr>
          <a:xfrm>
            <a:off x="300251" y="258588"/>
            <a:ext cx="11532358" cy="630942"/>
          </a:xfrm>
          <a:prstGeom prst="rect">
            <a:avLst/>
          </a:prstGeom>
          <a:noFill/>
        </p:spPr>
        <p:txBody>
          <a:bodyPr wrap="square" rtlCol="0">
            <a:spAutoFit/>
          </a:bodyPr>
          <a:lstStyle/>
          <a:p>
            <a:r>
              <a:rPr lang="en-US" sz="3500" dirty="0">
                <a:solidFill>
                  <a:srgbClr val="0000CC"/>
                </a:solidFill>
                <a:latin typeface="Bernard MT Condensed" panose="02050806060905020404" pitchFamily="18" charset="0"/>
              </a:rPr>
              <a:t>Multiple choice test items* </a:t>
            </a:r>
          </a:p>
        </p:txBody>
      </p:sp>
      <p:sp>
        <p:nvSpPr>
          <p:cNvPr id="7" name="TextBox 6"/>
          <p:cNvSpPr txBox="1"/>
          <p:nvPr/>
        </p:nvSpPr>
        <p:spPr>
          <a:xfrm>
            <a:off x="300250" y="1050872"/>
            <a:ext cx="11696131" cy="3323987"/>
          </a:xfrm>
          <a:prstGeom prst="rect">
            <a:avLst/>
          </a:prstGeom>
          <a:noFill/>
        </p:spPr>
        <p:txBody>
          <a:bodyPr wrap="square" rtlCol="0">
            <a:spAutoFit/>
          </a:bodyPr>
          <a:lstStyle/>
          <a:p>
            <a:pPr marL="342900" indent="-34290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Covering the complete two units ten multiple choice items were prepared. </a:t>
            </a:r>
          </a:p>
          <a:p>
            <a:pPr marL="342900" indent="-34290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Ease of administration and scoring made up for the preparation time and effort. </a:t>
            </a:r>
          </a:p>
          <a:p>
            <a:pPr marL="342900" indent="-34290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More rewarding was the discussion that followed after the test on each item and the distracters in the choice. </a:t>
            </a:r>
          </a:p>
          <a:p>
            <a:pPr marL="342900" indent="-34290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As this was a demand of the students with the intention of preparing for competitive exams, they were looking forward to the day to take up the test and it was enjoyed by all without any exception. </a:t>
            </a:r>
          </a:p>
          <a:p>
            <a:pPr marL="342900" indent="-342900">
              <a:lnSpc>
                <a:spcPct val="150000"/>
              </a:lnSpc>
              <a:buSzPct val="1250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test items are available in the handout</a:t>
            </a:r>
          </a:p>
          <a:p>
            <a:pPr marL="342900" indent="-342900">
              <a:lnSpc>
                <a:spcPct val="150000"/>
              </a:lnSpc>
              <a:buSzPct val="1250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2508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DFCFF"/>
        </a:solidFill>
        <a:effectLst/>
      </p:bgPr>
    </p:bg>
    <p:spTree>
      <p:nvGrpSpPr>
        <p:cNvPr id="1" name=""/>
        <p:cNvGrpSpPr/>
        <p:nvPr/>
      </p:nvGrpSpPr>
      <p:grpSpPr>
        <a:xfrm>
          <a:off x="0" y="0"/>
          <a:ext cx="0" cy="0"/>
          <a:chOff x="0" y="0"/>
          <a:chExt cx="0" cy="0"/>
        </a:xfrm>
      </p:grpSpPr>
      <p:sp>
        <p:nvSpPr>
          <p:cNvPr id="5" name="TextBox 4"/>
          <p:cNvSpPr txBox="1"/>
          <p:nvPr/>
        </p:nvSpPr>
        <p:spPr>
          <a:xfrm>
            <a:off x="300251" y="108463"/>
            <a:ext cx="11532358" cy="630942"/>
          </a:xfrm>
          <a:prstGeom prst="rect">
            <a:avLst/>
          </a:prstGeom>
          <a:noFill/>
        </p:spPr>
        <p:txBody>
          <a:bodyPr wrap="square" rtlCol="0">
            <a:spAutoFit/>
          </a:bodyPr>
          <a:lstStyle/>
          <a:p>
            <a:r>
              <a:rPr lang="en-US" sz="3500" dirty="0">
                <a:solidFill>
                  <a:srgbClr val="0000CC"/>
                </a:solidFill>
                <a:latin typeface="Bernard MT Condensed" panose="02050806060905020404" pitchFamily="18" charset="0"/>
              </a:rPr>
              <a:t>Outcome</a:t>
            </a:r>
          </a:p>
        </p:txBody>
      </p:sp>
      <p:sp>
        <p:nvSpPr>
          <p:cNvPr id="6" name="TextBox 5"/>
          <p:cNvSpPr txBox="1"/>
          <p:nvPr/>
        </p:nvSpPr>
        <p:spPr>
          <a:xfrm>
            <a:off x="136478" y="616575"/>
            <a:ext cx="11696131" cy="5741380"/>
          </a:xfrm>
          <a:prstGeom prst="rect">
            <a:avLst/>
          </a:prstGeom>
          <a:noFill/>
        </p:spPr>
        <p:txBody>
          <a:bodyPr wrap="square" rtlCol="0">
            <a:spAutoFit/>
          </a:bodyPr>
          <a:lstStyle/>
          <a:p>
            <a:pPr marL="342900" indent="-342900">
              <a:lnSpc>
                <a:spcPct val="150000"/>
              </a:lnSpc>
              <a:buSzPct val="1250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The activities for assessment were distributed in semester woven throughout the learning engagement.   There was absolutely no stress mainly because some of it was going on at their pace and others in groups. </a:t>
            </a:r>
          </a:p>
          <a:p>
            <a:pPr marL="342900" indent="-342900">
              <a:lnSpc>
                <a:spcPct val="150000"/>
              </a:lnSpc>
              <a:buSzPct val="1250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Though the multiple choice test put some pressure on them, they were confidant because of their thorough exposure to the content in various forms of involvement.  Moreover as they already had performed well in the 20 marks, getting any score in the test was welcome. Students enrolled in more than one online course though the requirement for assessment was one. </a:t>
            </a:r>
          </a:p>
          <a:p>
            <a:pPr marL="342900" indent="-342900">
              <a:lnSpc>
                <a:spcPct val="150000"/>
              </a:lnSpc>
              <a:buSzPct val="1250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This is a clear indication that they enjoyed learning additional topics on their own pace.  Students used this learning to develop online course in their 3rd semester as a requirement of ICT in education thematic specialization in the internship. </a:t>
            </a:r>
          </a:p>
          <a:p>
            <a:pPr marL="342900" indent="-342900">
              <a:lnSpc>
                <a:spcPct val="150000"/>
              </a:lnSpc>
              <a:buSzPct val="125000"/>
              <a:buFont typeface="Arial" panose="020B0604020202020204" pitchFamily="34" charset="0"/>
              <a:buChar char="•"/>
            </a:pPr>
            <a:r>
              <a:rPr lang="en-US" sz="1900" dirty="0">
                <a:latin typeface="Times New Roman" panose="02020603050405020304" pitchFamily="18" charset="0"/>
                <a:cs typeface="Times New Roman" panose="02020603050405020304" pitchFamily="18" charset="0"/>
              </a:rPr>
              <a:t>The online course, the module end self checks, unit end assessments with feedback gave  scope to develop clarity concepts.  The group work for assignment and presentation gave time to read in group and collect points for discussion.  Making multiple choice items was the best experience as lots of reading and re-reading of the text and reflecting into it to be able to choose the right choice and distracters. </a:t>
            </a:r>
          </a:p>
        </p:txBody>
      </p:sp>
    </p:spTree>
    <p:extLst>
      <p:ext uri="{BB962C8B-B14F-4D97-AF65-F5344CB8AC3E}">
        <p14:creationId xmlns:p14="http://schemas.microsoft.com/office/powerpoint/2010/main" val="694886204"/>
      </p:ext>
    </p:extLst>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401</TotalTime>
  <Words>1168</Words>
  <Application>Microsoft Office PowerPoint</Application>
  <PresentationFormat>Widescreen</PresentationFormat>
  <Paragraphs>60</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Arial Rounded MT Bold</vt:lpstr>
      <vt:lpstr>Bernard MT Condensed</vt:lpstr>
      <vt:lpstr>Calibri</vt:lpstr>
      <vt:lpstr>Calibri Light</vt:lpstr>
      <vt:lpstr>Sitka Small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GAUTAM KUMAR</dc:creator>
  <cp:lastModifiedBy>GAUTAM KUMAR</cp:lastModifiedBy>
  <cp:revision>18</cp:revision>
  <dcterms:created xsi:type="dcterms:W3CDTF">2017-04-13T07:32:40Z</dcterms:created>
  <dcterms:modified xsi:type="dcterms:W3CDTF">2021-02-16T18:36:26Z</dcterms:modified>
</cp:coreProperties>
</file>